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62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</p:sldIdLst>
  <p:sldSz cy="5143500" cx="9144000"/>
  <p:notesSz cx="6858000" cy="9144000"/>
  <p:embeddedFontLst>
    <p:embeddedFont>
      <p:font typeface="Playfair Display"/>
      <p:regular r:id="rId34"/>
      <p:bold r:id="rId35"/>
      <p:italic r:id="rId36"/>
      <p:boldItalic r:id="rId37"/>
    </p:embeddedFont>
    <p:embeddedFont>
      <p:font typeface="Lato"/>
      <p:regular r:id="rId38"/>
      <p:bold r:id="rId39"/>
      <p:italic r:id="rId40"/>
      <p:boldItalic r:id="rId41"/>
    </p:embeddedFont>
    <p:embeddedFont>
      <p:font typeface="Montserrat"/>
      <p:regular r:id="rId42"/>
      <p:bold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Lato-italic.fntdata"/><Relationship Id="rId20" Type="http://schemas.openxmlformats.org/officeDocument/2006/relationships/slide" Target="slides/slide16.xml"/><Relationship Id="rId42" Type="http://schemas.openxmlformats.org/officeDocument/2006/relationships/font" Target="fonts/Montserrat-regular.fntdata"/><Relationship Id="rId41" Type="http://schemas.openxmlformats.org/officeDocument/2006/relationships/font" Target="fonts/Lato-boldItalic.fntdata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43" Type="http://schemas.openxmlformats.org/officeDocument/2006/relationships/font" Target="fonts/Montserrat-bold.fntdata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slide" Target="slides/slide29.xml"/><Relationship Id="rId10" Type="http://schemas.openxmlformats.org/officeDocument/2006/relationships/slide" Target="slides/slide6.xml"/><Relationship Id="rId32" Type="http://schemas.openxmlformats.org/officeDocument/2006/relationships/slide" Target="slides/slide28.xml"/><Relationship Id="rId13" Type="http://schemas.openxmlformats.org/officeDocument/2006/relationships/slide" Target="slides/slide9.xml"/><Relationship Id="rId35" Type="http://schemas.openxmlformats.org/officeDocument/2006/relationships/font" Target="fonts/PlayfairDisplay-bold.fntdata"/><Relationship Id="rId12" Type="http://schemas.openxmlformats.org/officeDocument/2006/relationships/slide" Target="slides/slide8.xml"/><Relationship Id="rId34" Type="http://schemas.openxmlformats.org/officeDocument/2006/relationships/font" Target="fonts/PlayfairDisplay-regular.fntdata"/><Relationship Id="rId15" Type="http://schemas.openxmlformats.org/officeDocument/2006/relationships/slide" Target="slides/slide11.xml"/><Relationship Id="rId37" Type="http://schemas.openxmlformats.org/officeDocument/2006/relationships/font" Target="fonts/PlayfairDisplay-boldItalic.fntdata"/><Relationship Id="rId14" Type="http://schemas.openxmlformats.org/officeDocument/2006/relationships/slide" Target="slides/slide10.xml"/><Relationship Id="rId36" Type="http://schemas.openxmlformats.org/officeDocument/2006/relationships/font" Target="fonts/PlayfairDisplay-italic.fntdata"/><Relationship Id="rId17" Type="http://schemas.openxmlformats.org/officeDocument/2006/relationships/slide" Target="slides/slide13.xml"/><Relationship Id="rId39" Type="http://schemas.openxmlformats.org/officeDocument/2006/relationships/font" Target="fonts/Lato-bold.fntdata"/><Relationship Id="rId16" Type="http://schemas.openxmlformats.org/officeDocument/2006/relationships/slide" Target="slides/slide12.xml"/><Relationship Id="rId38" Type="http://schemas.openxmlformats.org/officeDocument/2006/relationships/font" Target="fonts/Lato-regular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00.png>
</file>

<file path=ppt/media/image01.jpg>
</file>

<file path=ppt/media/image02.jpg>
</file>

<file path=ppt/media/image03.jpg>
</file>

<file path=ppt/media/image04.jpg>
</file>

<file path=ppt/media/image05.jpg>
</file>

<file path=ppt/media/image06.png>
</file>

<file path=ppt/media/image07.png>
</file>

<file path=ppt/media/image08.png>
</file>

<file path=ppt/media/image09.png>
</file>

<file path=ppt/media/image10.jp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jpg>
</file>

<file path=ppt/media/image22.jpg>
</file>

<file path=ppt/media/image23.jpg>
</file>

<file path=ppt/media/image24.png>
</file>

<file path=ppt/media/image25.png>
</file>

<file path=ppt/media/image2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Shape 1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Shape 1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Shape 1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Shape 1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Shape 1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Shape 2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Shape 2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Shape 22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Walkthrough of major changes in the UI for each task</a:t>
            </a: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Shape 2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The tabs at the bottom are present throughout the app.  Will show two slides per task.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Shape 24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Shape 2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hape 24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Shape 2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The tabs at the bottom are present throughout the app</a:t>
            </a:r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Shape 26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7" name="Shape 26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Shape 2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Shape 2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The tabs at the bottom are present throughout the app</a:t>
            </a: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Shape 2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Shape 2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The tabs at the bottom are present throughout the app</a:t>
            </a:r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Shape 30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Shape 3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Walkthrough of major changes in the UI for each task</a:t>
            </a:r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Shape 30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0" name="Shape 3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6" name="Shape 31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Shape 32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2" name="Shape 3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Shape 3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Shape 1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Walkthrough of major changes in the UI for each task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2749050" y="748800"/>
            <a:ext cx="3645900" cy="36459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/>
          <p:nvPr/>
        </p:nvSpPr>
        <p:spPr>
          <a:xfrm>
            <a:off x="2992950" y="992700"/>
            <a:ext cx="3158100" cy="3158100"/>
          </a:xfrm>
          <a:prstGeom prst="rect">
            <a:avLst/>
          </a:prstGeom>
          <a:noFill/>
          <a:ln cap="flat" cmpd="sng" w="28575">
            <a:solidFill>
              <a:schemeClr val="lt1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" name="Shape 12"/>
          <p:cNvSpPr txBox="1"/>
          <p:nvPr>
            <p:ph type="ctrTitle"/>
          </p:nvPr>
        </p:nvSpPr>
        <p:spPr>
          <a:xfrm>
            <a:off x="3096250" y="1627200"/>
            <a:ext cx="2951400" cy="15843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Clr>
                <a:schemeClr val="lt1"/>
              </a:buClr>
              <a:buFont typeface="Lato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Font typeface="Lato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Font typeface="Lato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Font typeface="Lato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Font typeface="Lato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Font typeface="Lato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Font typeface="Lato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Font typeface="Lato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Font typeface="Lato"/>
              <a:defRPr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" type="subTitle"/>
          </p:nvPr>
        </p:nvSpPr>
        <p:spPr>
          <a:xfrm>
            <a:off x="3096362" y="3266930"/>
            <a:ext cx="2951400" cy="7014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Font typeface="Playfair Display"/>
              <a:buNone/>
              <a:defRPr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Playfair Display"/>
              <a:buNone/>
              <a:defRPr b="1" sz="1800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14" name="Shape 1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0" name="Shape 50"/>
          <p:cNvSpPr txBox="1"/>
          <p:nvPr>
            <p:ph type="title"/>
          </p:nvPr>
        </p:nvSpPr>
        <p:spPr>
          <a:xfrm>
            <a:off x="311700" y="1233100"/>
            <a:ext cx="8520600" cy="16101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buFont typeface="Lato"/>
              <a:defRPr sz="10000"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buSzPct val="100000"/>
              <a:buFont typeface="Lato"/>
              <a:defRPr sz="10000"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buSzPct val="100000"/>
              <a:buFont typeface="Lato"/>
              <a:defRPr sz="10000"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buSzPct val="100000"/>
              <a:buFont typeface="Lato"/>
              <a:defRPr sz="10000"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buSzPct val="100000"/>
              <a:buFont typeface="Lato"/>
              <a:defRPr sz="10000"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buSzPct val="100000"/>
              <a:buFont typeface="Lato"/>
              <a:defRPr sz="10000"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buSzPct val="100000"/>
              <a:buFont typeface="Lato"/>
              <a:defRPr sz="10000"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buSzPct val="100000"/>
              <a:buFont typeface="Lato"/>
              <a:defRPr sz="10000"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buSzPct val="100000"/>
              <a:buFont typeface="Lato"/>
              <a:defRPr sz="10000"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51" name="Shape 51"/>
          <p:cNvSpPr txBox="1"/>
          <p:nvPr>
            <p:ph idx="1" type="body"/>
          </p:nvPr>
        </p:nvSpPr>
        <p:spPr>
          <a:xfrm>
            <a:off x="311700" y="2919450"/>
            <a:ext cx="8520600" cy="1071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52" name="Shape 5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ustom layout 1">
    <p:bg>
      <p:bgPr>
        <a:solidFill>
          <a:srgbClr val="FFFFFF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57" name="Shape 57"/>
          <p:cNvSpPr/>
          <p:nvPr/>
        </p:nvSpPr>
        <p:spPr>
          <a:xfrm>
            <a:off x="1860600" y="0"/>
            <a:ext cx="7283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58" name="Shape 58"/>
          <p:cNvCxnSpPr/>
          <p:nvPr/>
        </p:nvCxnSpPr>
        <p:spPr>
          <a:xfrm>
            <a:off x="2586875" y="1615600"/>
            <a:ext cx="3057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9" name="Shape 59"/>
          <p:cNvSpPr txBox="1"/>
          <p:nvPr>
            <p:ph type="title"/>
          </p:nvPr>
        </p:nvSpPr>
        <p:spPr>
          <a:xfrm>
            <a:off x="2469775" y="426200"/>
            <a:ext cx="5867400" cy="995100"/>
          </a:xfrm>
          <a:prstGeom prst="rect">
            <a:avLst/>
          </a:prstGeom>
          <a:noFill/>
        </p:spPr>
        <p:txBody>
          <a:bodyPr anchorCtr="0" anchor="b" bIns="91425" lIns="91425" rIns="91425" tIns="91425"/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b="1" sz="32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b="1" sz="32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b="1" sz="32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b="1" sz="32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b="1" sz="32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b="1" sz="32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b="1" sz="32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b="1" sz="32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b="1" sz="3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Shape 60"/>
          <p:cNvSpPr txBox="1"/>
          <p:nvPr>
            <p:ph idx="1" type="body"/>
          </p:nvPr>
        </p:nvSpPr>
        <p:spPr>
          <a:xfrm>
            <a:off x="2469775" y="1874225"/>
            <a:ext cx="5867400" cy="2550600"/>
          </a:xfrm>
          <a:prstGeom prst="rect">
            <a:avLst/>
          </a:prstGeom>
          <a:noFill/>
        </p:spPr>
        <p:txBody>
          <a:bodyPr anchorCtr="0" anchor="t" bIns="91425" lIns="91425" rIns="91425" tIns="91425"/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ct val="100000"/>
              <a:defRPr sz="1800">
                <a:solidFill>
                  <a:schemeClr val="lt1"/>
                </a:solidFill>
              </a:defRPr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defRPr sz="1400">
                <a:solidFill>
                  <a:schemeClr val="lt1"/>
                </a:solidFill>
              </a:defRPr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defRPr sz="1400">
                <a:solidFill>
                  <a:schemeClr val="lt1"/>
                </a:solidFill>
              </a:defRPr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defRPr sz="1400">
                <a:solidFill>
                  <a:schemeClr val="lt1"/>
                </a:solidFill>
              </a:defRPr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defRPr sz="1400">
                <a:solidFill>
                  <a:schemeClr val="lt1"/>
                </a:solidFill>
              </a:defRPr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defRPr sz="1400">
                <a:solidFill>
                  <a:schemeClr val="lt1"/>
                </a:solidFill>
              </a:defRPr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defRPr sz="1400">
                <a:solidFill>
                  <a:schemeClr val="lt1"/>
                </a:solidFill>
              </a:defRPr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defRPr sz="1400">
                <a:solidFill>
                  <a:schemeClr val="lt1"/>
                </a:solidFill>
              </a:defRPr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1" name="Shape 6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ustom layout 4">
    <p:bg>
      <p:bgPr>
        <a:solidFill>
          <a:srgbClr val="FFFFFF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64" name="Shape 64"/>
          <p:cNvCxnSpPr/>
          <p:nvPr/>
        </p:nvCxnSpPr>
        <p:spPr>
          <a:xfrm>
            <a:off x="3027472" y="0"/>
            <a:ext cx="0" cy="5133300"/>
          </a:xfrm>
          <a:prstGeom prst="straightConnector1">
            <a:avLst/>
          </a:prstGeom>
          <a:noFill/>
          <a:ln cap="flat" cmpd="sng" w="9525">
            <a:solidFill>
              <a:srgbClr val="F2F2F2"/>
            </a:solidFill>
            <a:prstDash val="solid"/>
            <a:miter/>
            <a:headEnd len="med" w="med" type="none"/>
            <a:tailEnd len="med" w="med" type="none"/>
          </a:ln>
          <a:effectLst>
            <a:outerShdw blurRad="50799" rotWithShape="0" algn="l" dist="38100">
              <a:srgbClr val="000000">
                <a:alpha val="40000"/>
              </a:srgbClr>
            </a:outerShdw>
          </a:effectLst>
        </p:spPr>
      </p:cxnSp>
      <p:sp>
        <p:nvSpPr>
          <p:cNvPr id="65" name="Shape 65"/>
          <p:cNvSpPr/>
          <p:nvPr/>
        </p:nvSpPr>
        <p:spPr>
          <a:xfrm>
            <a:off x="0" y="0"/>
            <a:ext cx="3048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6" name="Shape 66"/>
          <p:cNvSpPr txBox="1"/>
          <p:nvPr>
            <p:ph type="title"/>
          </p:nvPr>
        </p:nvSpPr>
        <p:spPr>
          <a:xfrm>
            <a:off x="284100" y="307975"/>
            <a:ext cx="2479800" cy="4268700"/>
          </a:xfrm>
          <a:prstGeom prst="rect">
            <a:avLst/>
          </a:prstGeom>
          <a:noFill/>
        </p:spPr>
        <p:txBody>
          <a:bodyPr anchorCtr="0" anchor="t" bIns="91425" lIns="91425" rIns="91425" tIns="91425"/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b="1" sz="30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b="1" sz="30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b="1" sz="30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b="1" sz="30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b="1" sz="30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b="1" sz="30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b="1" sz="30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b="1" sz="30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b="1"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  <a:noFill/>
        </p:spPr>
        <p:txBody>
          <a:bodyPr anchorCtr="0" anchor="t" bIns="91425" lIns="91425" rIns="91425" tIns="91425"/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 sz="1400">
                <a:solidFill>
                  <a:schemeClr val="dk2"/>
                </a:solidFill>
              </a:defRPr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 sz="1400">
                <a:solidFill>
                  <a:schemeClr val="dk2"/>
                </a:solidFill>
              </a:defRPr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 sz="1400">
                <a:solidFill>
                  <a:schemeClr val="dk2"/>
                </a:solidFill>
              </a:defRPr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 sz="1400">
                <a:solidFill>
                  <a:schemeClr val="dk2"/>
                </a:solidFill>
              </a:defRPr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 sz="1400">
                <a:solidFill>
                  <a:schemeClr val="dk2"/>
                </a:solidFill>
              </a:defRPr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 sz="1400">
                <a:solidFill>
                  <a:schemeClr val="dk2"/>
                </a:solidFill>
              </a:defRPr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 sz="1400">
                <a:solidFill>
                  <a:schemeClr val="dk2"/>
                </a:solidFill>
              </a:defRPr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8" name="Shape 6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ustom layout 3">
    <p:bg>
      <p:bgPr>
        <a:solidFill>
          <a:srgbClr val="FFFFFF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1" name="Shape 71"/>
          <p:cNvSpPr/>
          <p:nvPr/>
        </p:nvSpPr>
        <p:spPr>
          <a:xfrm>
            <a:off x="0" y="0"/>
            <a:ext cx="9144000" cy="21612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2" name="Shape 72"/>
          <p:cNvSpPr txBox="1"/>
          <p:nvPr>
            <p:ph type="title"/>
          </p:nvPr>
        </p:nvSpPr>
        <p:spPr>
          <a:xfrm>
            <a:off x="317700" y="369325"/>
            <a:ext cx="6934800" cy="1579200"/>
          </a:xfrm>
          <a:prstGeom prst="rect">
            <a:avLst/>
          </a:prstGeom>
          <a:noFill/>
        </p:spPr>
        <p:txBody>
          <a:bodyPr anchorCtr="0" anchor="b" bIns="91425" lIns="91425" rIns="91425" tIns="91425"/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b="1"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317700" y="2432075"/>
            <a:ext cx="6397800" cy="2329800"/>
          </a:xfrm>
          <a:prstGeom prst="rect">
            <a:avLst/>
          </a:prstGeom>
          <a:noFill/>
        </p:spPr>
        <p:txBody>
          <a:bodyPr anchorCtr="0" anchor="t" bIns="91425" lIns="91425" rIns="91425" tIns="91425"/>
          <a:lstStyle>
            <a:lvl1pPr lv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600">
                <a:solidFill>
                  <a:schemeClr val="dk2"/>
                </a:solidFill>
              </a:defRPr>
            </a:lvl1pPr>
            <a:lvl2pPr lvl="1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 sz="1400">
                <a:solidFill>
                  <a:schemeClr val="dk2"/>
                </a:solidFill>
              </a:defRPr>
            </a:lvl2pPr>
            <a:lvl3pPr lvl="2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 sz="1400">
                <a:solidFill>
                  <a:schemeClr val="dk2"/>
                </a:solidFill>
              </a:defRPr>
            </a:lvl3pPr>
            <a:lvl4pPr lvl="3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 sz="1400">
                <a:solidFill>
                  <a:schemeClr val="dk2"/>
                </a:solidFill>
              </a:defRPr>
            </a:lvl4pPr>
            <a:lvl5pPr lvl="4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 sz="1400">
                <a:solidFill>
                  <a:schemeClr val="dk2"/>
                </a:solidFill>
              </a:defRPr>
            </a:lvl5pPr>
            <a:lvl6pPr lvl="5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 sz="1400">
                <a:solidFill>
                  <a:schemeClr val="dk2"/>
                </a:solidFill>
              </a:defRPr>
            </a:lvl6pPr>
            <a:lvl7pPr lvl="6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 sz="1400">
                <a:solidFill>
                  <a:schemeClr val="dk2"/>
                </a:solidFill>
              </a:defRPr>
            </a:lvl7pPr>
            <a:lvl8pPr lvl="7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 sz="1400">
                <a:solidFill>
                  <a:schemeClr val="dk2"/>
                </a:solidFill>
              </a:defRPr>
            </a:lvl8pPr>
            <a:lvl9pPr lvl="8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 sz="14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4" name="Shape 7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</p:spPr>
        <p:txBody>
          <a:bodyPr anchorCtr="0" anchor="ctr" bIns="91425" lIns="91425" rIns="91425" tIns="91425">
            <a:noAutofit/>
          </a:bodyPr>
          <a:lstStyle/>
          <a:p>
            <a: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hape 16"/>
          <p:cNvSpPr txBox="1"/>
          <p:nvPr>
            <p:ph type="title"/>
          </p:nvPr>
        </p:nvSpPr>
        <p:spPr>
          <a:xfrm>
            <a:off x="509550" y="1423875"/>
            <a:ext cx="8124900" cy="17982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17" name="Shape 1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Shape 19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" name="Shape 20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1" name="Shape 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Shape 24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5" name="Shape 2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6" name="Shape 26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0" name="Shape 3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3" name="Shape 33"/>
          <p:cNvSpPr txBox="1"/>
          <p:nvPr>
            <p:ph idx="1" type="body"/>
          </p:nvPr>
        </p:nvSpPr>
        <p:spPr>
          <a:xfrm>
            <a:off x="311700" y="1391377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bg>
      <p:bgPr>
        <a:solidFill>
          <a:schemeClr val="dk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buFont typeface="Lato"/>
              <a:defRPr b="0" sz="48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40" name="Shape 40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1" name="Shape 41"/>
          <p:cNvSpPr txBox="1"/>
          <p:nvPr>
            <p:ph type="title"/>
          </p:nvPr>
        </p:nvSpPr>
        <p:spPr>
          <a:xfrm>
            <a:off x="265500" y="1107950"/>
            <a:ext cx="4045200" cy="1683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42" name="Shape 42"/>
          <p:cNvSpPr txBox="1"/>
          <p:nvPr>
            <p:ph idx="1" type="subTitle"/>
          </p:nvPr>
        </p:nvSpPr>
        <p:spPr>
          <a:xfrm>
            <a:off x="265500" y="2845200"/>
            <a:ext cx="4045200" cy="1345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43" name="Shape 43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Shape 4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391350"/>
            <a:ext cx="8520600" cy="62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Font typeface="Playfair Display"/>
              <a:buNone/>
              <a:defRPr b="1" sz="32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Lato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Lato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0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2.jpg"/><Relationship Id="rId4" Type="http://schemas.openxmlformats.org/officeDocument/2006/relationships/image" Target="../media/image23.jpg"/><Relationship Id="rId5" Type="http://schemas.openxmlformats.org/officeDocument/2006/relationships/image" Target="../media/image21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01.jpg"/><Relationship Id="rId4" Type="http://schemas.openxmlformats.org/officeDocument/2006/relationships/image" Target="../media/image22.jpg"/><Relationship Id="rId5" Type="http://schemas.openxmlformats.org/officeDocument/2006/relationships/image" Target="../media/image23.jpg"/><Relationship Id="rId6" Type="http://schemas.openxmlformats.org/officeDocument/2006/relationships/image" Target="../media/image21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02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5.png"/><Relationship Id="rId4" Type="http://schemas.openxmlformats.org/officeDocument/2006/relationships/image" Target="../media/image2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03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05.jpg"/><Relationship Id="rId4" Type="http://schemas.openxmlformats.org/officeDocument/2006/relationships/image" Target="../media/image04.jpg"/><Relationship Id="rId5" Type="http://schemas.openxmlformats.org/officeDocument/2006/relationships/image" Target="../media/image10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06.png"/><Relationship Id="rId4" Type="http://schemas.openxmlformats.org/officeDocument/2006/relationships/image" Target="../media/image07.png"/><Relationship Id="rId5" Type="http://schemas.openxmlformats.org/officeDocument/2006/relationships/image" Target="../media/image0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0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09.png"/><Relationship Id="rId4" Type="http://schemas.openxmlformats.org/officeDocument/2006/relationships/image" Target="../media/image1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2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1.png"/><Relationship Id="rId4" Type="http://schemas.openxmlformats.org/officeDocument/2006/relationships/image" Target="../media/image14.png"/><Relationship Id="rId5" Type="http://schemas.openxmlformats.org/officeDocument/2006/relationships/image" Target="../media/image15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9.png"/><Relationship Id="rId4" Type="http://schemas.openxmlformats.org/officeDocument/2006/relationships/image" Target="../media/image17.png"/><Relationship Id="rId5" Type="http://schemas.openxmlformats.org/officeDocument/2006/relationships/image" Target="../media/image20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0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Shape 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31787" y="1232487"/>
            <a:ext cx="2880423" cy="2880423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Shape 80"/>
          <p:cNvSpPr txBox="1"/>
          <p:nvPr>
            <p:ph idx="4294967295" type="title"/>
          </p:nvPr>
        </p:nvSpPr>
        <p:spPr>
          <a:xfrm>
            <a:off x="591850" y="107125"/>
            <a:ext cx="8124900" cy="1798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solidFill>
                  <a:srgbClr val="F1C232"/>
                </a:solidFill>
                <a:latin typeface="Montserrat"/>
                <a:ea typeface="Montserrat"/>
                <a:cs typeface="Montserrat"/>
                <a:sym typeface="Montserrat"/>
              </a:rPr>
              <a:t>Medium-Fi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 Prototype 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/>
          <p:nvPr>
            <p:ph type="title"/>
          </p:nvPr>
        </p:nvSpPr>
        <p:spPr>
          <a:xfrm>
            <a:off x="214875" y="127525"/>
            <a:ext cx="6934800" cy="8130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Task 1: Post Leftover Food</a:t>
            </a:r>
          </a:p>
        </p:txBody>
      </p:sp>
      <p:sp>
        <p:nvSpPr>
          <p:cNvPr id="140" name="Shape 140"/>
          <p:cNvSpPr/>
          <p:nvPr/>
        </p:nvSpPr>
        <p:spPr>
          <a:xfrm>
            <a:off x="2610125" y="3418525"/>
            <a:ext cx="392100" cy="2805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1" name="Shape 141"/>
          <p:cNvSpPr/>
          <p:nvPr/>
        </p:nvSpPr>
        <p:spPr>
          <a:xfrm>
            <a:off x="6071775" y="3442825"/>
            <a:ext cx="392100" cy="2805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2" name="Shape 142"/>
          <p:cNvSpPr txBox="1"/>
          <p:nvPr>
            <p:ph type="title"/>
          </p:nvPr>
        </p:nvSpPr>
        <p:spPr>
          <a:xfrm>
            <a:off x="208700" y="1245475"/>
            <a:ext cx="2225100" cy="6345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AFTER</a:t>
            </a:r>
          </a:p>
        </p:txBody>
      </p:sp>
      <p:pic>
        <p:nvPicPr>
          <p:cNvPr descr="IMG_8250.JPG" id="143" name="Shape 1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8375" y="2138449"/>
            <a:ext cx="2321373" cy="300502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G_8251.JPG" id="144" name="Shape 1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381125" y="2138449"/>
            <a:ext cx="2321373" cy="300502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G_8253.JPG" id="145" name="Shape 1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63875" y="2138450"/>
            <a:ext cx="2321373" cy="3005029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Shape 146"/>
          <p:cNvSpPr/>
          <p:nvPr/>
        </p:nvSpPr>
        <p:spPr>
          <a:xfrm>
            <a:off x="3001600" y="1669787"/>
            <a:ext cx="3080400" cy="3778500"/>
          </a:xfrm>
          <a:prstGeom prst="ellipse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47" name="Shape 147"/>
          <p:cNvSpPr/>
          <p:nvPr/>
        </p:nvSpPr>
        <p:spPr>
          <a:xfrm>
            <a:off x="7427225" y="3723325"/>
            <a:ext cx="1357800" cy="901800"/>
          </a:xfrm>
          <a:prstGeom prst="ellipse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Shape 152"/>
          <p:cNvSpPr txBox="1"/>
          <p:nvPr>
            <p:ph type="title"/>
          </p:nvPr>
        </p:nvSpPr>
        <p:spPr>
          <a:xfrm>
            <a:off x="-16100" y="-32050"/>
            <a:ext cx="2772900" cy="1005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4000">
                <a:latin typeface="Montserrat"/>
                <a:ea typeface="Montserrat"/>
                <a:cs typeface="Montserrat"/>
                <a:sym typeface="Montserrat"/>
              </a:rPr>
              <a:t>Rationale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3" name="Shape 153"/>
          <p:cNvSpPr txBox="1"/>
          <p:nvPr>
            <p:ph idx="1" type="body"/>
          </p:nvPr>
        </p:nvSpPr>
        <p:spPr>
          <a:xfrm>
            <a:off x="3003675" y="1885300"/>
            <a:ext cx="5555100" cy="331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Lato"/>
              <a:buChar char="●"/>
            </a:pPr>
            <a:r>
              <a:rPr lang="en" sz="2000"/>
              <a:t>Clarifying descriptor next to quantity removes the </a:t>
            </a:r>
            <a:r>
              <a:rPr b="1" lang="en" sz="2000"/>
              <a:t>serving size confusion</a:t>
            </a:r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Lato"/>
              <a:buChar char="●"/>
            </a:pPr>
            <a:r>
              <a:rPr lang="en" sz="2000"/>
              <a:t>Drop down menu next to </a:t>
            </a:r>
            <a:r>
              <a:rPr b="1" lang="en" sz="2000"/>
              <a:t>default location </a:t>
            </a:r>
            <a:r>
              <a:rPr lang="en" sz="2000"/>
              <a:t>allows alternate entries</a:t>
            </a:r>
          </a:p>
          <a:p>
            <a:pPr indent="-355600" lvl="0" marL="457200" rtl="0">
              <a:spcBef>
                <a:spcPts val="0"/>
              </a:spcBef>
              <a:buSzPct val="100000"/>
              <a:buChar char="●"/>
            </a:pPr>
            <a:r>
              <a:rPr lang="en" sz="2000"/>
              <a:t>New fields to enter </a:t>
            </a:r>
            <a:r>
              <a:rPr b="1" lang="en" sz="2000"/>
              <a:t>pickup details </a:t>
            </a:r>
            <a:r>
              <a:rPr lang="en" sz="2000"/>
              <a:t>allow the user more control</a:t>
            </a:r>
          </a:p>
          <a:p>
            <a:pPr indent="-355600" lvl="0" marL="457200" rtl="0">
              <a:spcBef>
                <a:spcPts val="0"/>
              </a:spcBef>
              <a:buSzPct val="100000"/>
              <a:buChar char="●"/>
            </a:pPr>
            <a:r>
              <a:rPr b="1" lang="en" sz="2000"/>
              <a:t>Example entry</a:t>
            </a:r>
            <a:r>
              <a:rPr lang="en" sz="2000"/>
              <a:t> helps us establish the norm</a:t>
            </a:r>
          </a:p>
          <a:p>
            <a:pPr indent="-355600" lvl="0" marL="457200" rtl="0">
              <a:spcBef>
                <a:spcPts val="0"/>
              </a:spcBef>
              <a:buSzPct val="100000"/>
              <a:buChar char="●"/>
            </a:pPr>
            <a:r>
              <a:rPr b="1" lang="en" sz="2000"/>
              <a:t>Allergens checkboxes </a:t>
            </a:r>
            <a:r>
              <a:rPr lang="en" sz="2000"/>
              <a:t>provide level of assurance about food quality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0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0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0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000"/>
          </a:p>
        </p:txBody>
      </p:sp>
      <p:sp>
        <p:nvSpPr>
          <p:cNvPr id="154" name="Shape 154"/>
          <p:cNvSpPr txBox="1"/>
          <p:nvPr>
            <p:ph type="title"/>
          </p:nvPr>
        </p:nvSpPr>
        <p:spPr>
          <a:xfrm>
            <a:off x="228850" y="2862075"/>
            <a:ext cx="2283000" cy="813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Task 1: Post Leftover Food</a:t>
            </a:r>
          </a:p>
        </p:txBody>
      </p:sp>
      <p:pic>
        <p:nvPicPr>
          <p:cNvPr descr="Task 1.jpg" id="155" name="Shape 1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923" y="659900"/>
            <a:ext cx="3971344" cy="1225398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Shape 156"/>
          <p:cNvSpPr/>
          <p:nvPr/>
        </p:nvSpPr>
        <p:spPr>
          <a:xfrm>
            <a:off x="4168150" y="839650"/>
            <a:ext cx="615600" cy="8130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dk1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7" name="Shape 157"/>
          <p:cNvSpPr/>
          <p:nvPr/>
        </p:nvSpPr>
        <p:spPr>
          <a:xfrm>
            <a:off x="6083617" y="916895"/>
            <a:ext cx="189000" cy="1575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8" name="Shape 158"/>
          <p:cNvSpPr/>
          <p:nvPr/>
        </p:nvSpPr>
        <p:spPr>
          <a:xfrm>
            <a:off x="7604317" y="930537"/>
            <a:ext cx="189000" cy="1575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IMG_8250.JPG" id="159" name="Shape 1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96600" y="198250"/>
            <a:ext cx="1118237" cy="16870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G_8251.JPG" id="160" name="Shape 16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81605" y="198250"/>
            <a:ext cx="1118237" cy="168704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G_8253.JPG" id="161" name="Shape 16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866611" y="198250"/>
            <a:ext cx="1118237" cy="1687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/>
          <p:nvPr>
            <p:ph type="title"/>
          </p:nvPr>
        </p:nvSpPr>
        <p:spPr>
          <a:xfrm>
            <a:off x="246325" y="106950"/>
            <a:ext cx="8467500" cy="8130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Task 2: 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Pickup Leftover Food</a:t>
            </a:r>
          </a:p>
        </p:txBody>
      </p:sp>
      <p:pic>
        <p:nvPicPr>
          <p:cNvPr descr="File_002.jpeg" id="167" name="Shape 167"/>
          <p:cNvPicPr preferRelativeResize="0"/>
          <p:nvPr/>
        </p:nvPicPr>
        <p:blipFill rotWithShape="1">
          <a:blip r:embed="rId3">
            <a:alphaModFix/>
          </a:blip>
          <a:srcRect b="73880" l="19918" r="11277" t="0"/>
          <a:stretch/>
        </p:blipFill>
        <p:spPr>
          <a:xfrm rot="-5400000">
            <a:off x="-408964" y="2855088"/>
            <a:ext cx="2654051" cy="134347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ile_002.jpeg" id="168" name="Shape 168"/>
          <p:cNvPicPr preferRelativeResize="0"/>
          <p:nvPr/>
        </p:nvPicPr>
        <p:blipFill rotWithShape="1">
          <a:blip r:embed="rId3">
            <a:alphaModFix/>
          </a:blip>
          <a:srcRect b="44341" l="19918" r="11277" t="29067"/>
          <a:stretch/>
        </p:blipFill>
        <p:spPr>
          <a:xfrm rot="-5400000">
            <a:off x="2606584" y="2842961"/>
            <a:ext cx="2654051" cy="13677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ile_002.jpeg" id="169" name="Shape 169"/>
          <p:cNvPicPr preferRelativeResize="0"/>
          <p:nvPr/>
        </p:nvPicPr>
        <p:blipFill rotWithShape="1">
          <a:blip r:embed="rId3">
            <a:alphaModFix/>
          </a:blip>
          <a:srcRect b="0" l="19918" r="11277" t="56101"/>
          <a:stretch/>
        </p:blipFill>
        <p:spPr>
          <a:xfrm rot="-5400000">
            <a:off x="6149462" y="2397884"/>
            <a:ext cx="2654051" cy="2257879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Shape 170"/>
          <p:cNvSpPr/>
          <p:nvPr/>
        </p:nvSpPr>
        <p:spPr>
          <a:xfrm>
            <a:off x="5034050" y="3266125"/>
            <a:ext cx="1027500" cy="2805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1" name="Shape 171"/>
          <p:cNvSpPr/>
          <p:nvPr/>
        </p:nvSpPr>
        <p:spPr>
          <a:xfrm>
            <a:off x="1805675" y="3266125"/>
            <a:ext cx="1027500" cy="2805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72" name="Shape 172"/>
          <p:cNvSpPr txBox="1"/>
          <p:nvPr>
            <p:ph type="title"/>
          </p:nvPr>
        </p:nvSpPr>
        <p:spPr>
          <a:xfrm>
            <a:off x="297125" y="1159500"/>
            <a:ext cx="2225100" cy="6345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BEFORE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 txBox="1"/>
          <p:nvPr>
            <p:ph type="title"/>
          </p:nvPr>
        </p:nvSpPr>
        <p:spPr>
          <a:xfrm>
            <a:off x="246325" y="106950"/>
            <a:ext cx="8467500" cy="8130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Task 2: Pickup Leftover Food</a:t>
            </a:r>
          </a:p>
        </p:txBody>
      </p:sp>
      <p:sp>
        <p:nvSpPr>
          <p:cNvPr id="178" name="Shape 178"/>
          <p:cNvSpPr txBox="1"/>
          <p:nvPr>
            <p:ph type="title"/>
          </p:nvPr>
        </p:nvSpPr>
        <p:spPr>
          <a:xfrm>
            <a:off x="144725" y="1007100"/>
            <a:ext cx="1965900" cy="6345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AFTER</a:t>
            </a:r>
          </a:p>
        </p:txBody>
      </p:sp>
      <p:pic>
        <p:nvPicPr>
          <p:cNvPr id="179" name="Shape 179"/>
          <p:cNvPicPr preferRelativeResize="0"/>
          <p:nvPr/>
        </p:nvPicPr>
        <p:blipFill rotWithShape="1">
          <a:blip r:embed="rId3">
            <a:alphaModFix/>
          </a:blip>
          <a:srcRect b="19093" l="0" r="0" t="0"/>
          <a:stretch/>
        </p:blipFill>
        <p:spPr>
          <a:xfrm rot="-5400000">
            <a:off x="1870965" y="921673"/>
            <a:ext cx="4118123" cy="40241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Shape 1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28650" y="930899"/>
            <a:ext cx="2839159" cy="4118123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Shape 181"/>
          <p:cNvSpPr/>
          <p:nvPr/>
        </p:nvSpPr>
        <p:spPr>
          <a:xfrm>
            <a:off x="5789675" y="3078326"/>
            <a:ext cx="532800" cy="3204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2" name="Shape 182"/>
          <p:cNvSpPr/>
          <p:nvPr/>
        </p:nvSpPr>
        <p:spPr>
          <a:xfrm>
            <a:off x="4447250" y="1839625"/>
            <a:ext cx="1933800" cy="3209400"/>
          </a:xfrm>
          <a:prstGeom prst="ellipse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 txBox="1"/>
          <p:nvPr>
            <p:ph type="title"/>
          </p:nvPr>
        </p:nvSpPr>
        <p:spPr>
          <a:xfrm>
            <a:off x="-16100" y="196550"/>
            <a:ext cx="2999400" cy="1005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4000">
                <a:latin typeface="Montserrat"/>
                <a:ea typeface="Montserrat"/>
                <a:cs typeface="Montserrat"/>
                <a:sym typeface="Montserrat"/>
              </a:rPr>
              <a:t>Rationale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8" name="Shape 188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 sz="2000"/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Lato"/>
              <a:buChar char="●"/>
            </a:pPr>
            <a:r>
              <a:rPr lang="en" sz="2000"/>
              <a:t>All relevant information in text form allows for quick understanding of portion size/allergens/intended interaction</a:t>
            </a:r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Lato"/>
              <a:buChar char="●"/>
            </a:pPr>
            <a:r>
              <a:rPr lang="en" sz="2000"/>
              <a:t>Chat tab provides real time clarification + update opportunities</a:t>
            </a:r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Lato"/>
              <a:buChar char="●"/>
            </a:pPr>
            <a:r>
              <a:rPr lang="en" sz="2000"/>
              <a:t>Redirection to the “Track” page displays time limits to pickup food</a:t>
            </a:r>
          </a:p>
          <a:p>
            <a:pPr indent="-355600" lvl="0" marL="457200" rtl="0">
              <a:spcBef>
                <a:spcPts val="0"/>
              </a:spcBef>
              <a:buSzPct val="100000"/>
              <a:buChar char="●"/>
            </a:pPr>
            <a:r>
              <a:rPr lang="en" sz="2000"/>
              <a:t>Track page functions as a home screen/scrollable feed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0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0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0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000"/>
          </a:p>
        </p:txBody>
      </p:sp>
      <p:sp>
        <p:nvSpPr>
          <p:cNvPr id="189" name="Shape 189"/>
          <p:cNvSpPr txBox="1"/>
          <p:nvPr>
            <p:ph type="title"/>
          </p:nvPr>
        </p:nvSpPr>
        <p:spPr>
          <a:xfrm>
            <a:off x="184600" y="2987325"/>
            <a:ext cx="1893300" cy="813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Task 2: Pickup Leftover Food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 txBox="1"/>
          <p:nvPr>
            <p:ph type="title"/>
          </p:nvPr>
        </p:nvSpPr>
        <p:spPr>
          <a:xfrm>
            <a:off x="375612" y="148125"/>
            <a:ext cx="8392800" cy="7512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400">
                <a:latin typeface="Montserrat"/>
                <a:ea typeface="Montserrat"/>
                <a:cs typeface="Montserrat"/>
                <a:sym typeface="Montserrat"/>
              </a:rPr>
              <a:t>Task 3: Start a Community Challenge</a:t>
            </a:r>
          </a:p>
        </p:txBody>
      </p:sp>
      <p:pic>
        <p:nvPicPr>
          <p:cNvPr descr="File_000(1).jpeg" id="195" name="Shape 195"/>
          <p:cNvPicPr preferRelativeResize="0"/>
          <p:nvPr/>
        </p:nvPicPr>
        <p:blipFill rotWithShape="1">
          <a:blip r:embed="rId3">
            <a:alphaModFix/>
          </a:blip>
          <a:srcRect b="30960" l="0" r="72595" t="7181"/>
          <a:stretch/>
        </p:blipFill>
        <p:spPr>
          <a:xfrm>
            <a:off x="984025" y="2354700"/>
            <a:ext cx="1461227" cy="247379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ile_000(1).jpeg" id="196" name="Shape 196"/>
          <p:cNvPicPr preferRelativeResize="0"/>
          <p:nvPr/>
        </p:nvPicPr>
        <p:blipFill rotWithShape="1">
          <a:blip r:embed="rId3">
            <a:alphaModFix/>
          </a:blip>
          <a:srcRect b="24729" l="29369" r="43225" t="7183"/>
          <a:stretch/>
        </p:blipFill>
        <p:spPr>
          <a:xfrm>
            <a:off x="3841388" y="2230175"/>
            <a:ext cx="1461227" cy="272284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ile_000(1).jpeg" id="197" name="Shape 197"/>
          <p:cNvPicPr preferRelativeResize="0"/>
          <p:nvPr/>
        </p:nvPicPr>
        <p:blipFill rotWithShape="1">
          <a:blip r:embed="rId3">
            <a:alphaModFix/>
          </a:blip>
          <a:srcRect b="31374" l="57834" r="0" t="6767"/>
          <a:stretch/>
        </p:blipFill>
        <p:spPr>
          <a:xfrm>
            <a:off x="6462100" y="2354699"/>
            <a:ext cx="2248303" cy="2473798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Shape 198"/>
          <p:cNvSpPr/>
          <p:nvPr/>
        </p:nvSpPr>
        <p:spPr>
          <a:xfrm>
            <a:off x="2629575" y="3289500"/>
            <a:ext cx="1027500" cy="2805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9" name="Shape 199"/>
          <p:cNvSpPr/>
          <p:nvPr/>
        </p:nvSpPr>
        <p:spPr>
          <a:xfrm>
            <a:off x="5368612" y="3289500"/>
            <a:ext cx="1027500" cy="2805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0" name="Shape 200"/>
          <p:cNvSpPr txBox="1"/>
          <p:nvPr>
            <p:ph type="title"/>
          </p:nvPr>
        </p:nvSpPr>
        <p:spPr>
          <a:xfrm>
            <a:off x="297125" y="1159500"/>
            <a:ext cx="2225100" cy="6345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BEFORE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 txBox="1"/>
          <p:nvPr>
            <p:ph type="title"/>
          </p:nvPr>
        </p:nvSpPr>
        <p:spPr>
          <a:xfrm>
            <a:off x="375612" y="148125"/>
            <a:ext cx="8392800" cy="7512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400">
                <a:latin typeface="Montserrat"/>
                <a:ea typeface="Montserrat"/>
                <a:cs typeface="Montserrat"/>
                <a:sym typeface="Montserrat"/>
              </a:rPr>
              <a:t>Task 3: Start a Community Challenge</a:t>
            </a:r>
          </a:p>
        </p:txBody>
      </p:sp>
      <p:sp>
        <p:nvSpPr>
          <p:cNvPr id="206" name="Shape 206"/>
          <p:cNvSpPr/>
          <p:nvPr/>
        </p:nvSpPr>
        <p:spPr>
          <a:xfrm>
            <a:off x="2629575" y="3289500"/>
            <a:ext cx="1027500" cy="2805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7" name="Shape 207"/>
          <p:cNvSpPr/>
          <p:nvPr/>
        </p:nvSpPr>
        <p:spPr>
          <a:xfrm>
            <a:off x="5368612" y="3289500"/>
            <a:ext cx="1027500" cy="2805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8" name="Shape 208"/>
          <p:cNvSpPr txBox="1"/>
          <p:nvPr>
            <p:ph type="title"/>
          </p:nvPr>
        </p:nvSpPr>
        <p:spPr>
          <a:xfrm>
            <a:off x="297125" y="1159500"/>
            <a:ext cx="2225100" cy="6345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AFTER</a:t>
            </a:r>
          </a:p>
        </p:txBody>
      </p:sp>
      <p:pic>
        <p:nvPicPr>
          <p:cNvPr descr="IMG_5592.JPG" id="209" name="Shape 209"/>
          <p:cNvPicPr preferRelativeResize="0"/>
          <p:nvPr/>
        </p:nvPicPr>
        <p:blipFill rotWithShape="1">
          <a:blip r:embed="rId3">
            <a:alphaModFix/>
          </a:blip>
          <a:srcRect b="0" l="10250" r="18519" t="0"/>
          <a:stretch/>
        </p:blipFill>
        <p:spPr>
          <a:xfrm>
            <a:off x="609949" y="2223000"/>
            <a:ext cx="1503801" cy="281482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G_5595.JPG" id="210" name="Shape 210"/>
          <p:cNvPicPr preferRelativeResize="0"/>
          <p:nvPr/>
        </p:nvPicPr>
        <p:blipFill rotWithShape="1">
          <a:blip r:embed="rId4">
            <a:alphaModFix/>
          </a:blip>
          <a:srcRect b="0" l="11389" r="19204" t="0"/>
          <a:stretch/>
        </p:blipFill>
        <p:spPr>
          <a:xfrm>
            <a:off x="3760950" y="2223008"/>
            <a:ext cx="1503801" cy="2888867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G_5596.JPG" id="211" name="Shape 211"/>
          <p:cNvPicPr preferRelativeResize="0"/>
          <p:nvPr/>
        </p:nvPicPr>
        <p:blipFill rotWithShape="1">
          <a:blip r:embed="rId5">
            <a:alphaModFix/>
          </a:blip>
          <a:srcRect b="0" l="14072" r="15176" t="0"/>
          <a:stretch/>
        </p:blipFill>
        <p:spPr>
          <a:xfrm>
            <a:off x="7116754" y="2222999"/>
            <a:ext cx="1442169" cy="2717926"/>
          </a:xfrm>
          <a:prstGeom prst="rect">
            <a:avLst/>
          </a:prstGeom>
          <a:noFill/>
          <a:ln>
            <a:noFill/>
          </a:ln>
        </p:spPr>
      </p:pic>
      <p:sp>
        <p:nvSpPr>
          <p:cNvPr id="212" name="Shape 212"/>
          <p:cNvSpPr/>
          <p:nvPr/>
        </p:nvSpPr>
        <p:spPr>
          <a:xfrm>
            <a:off x="6686550" y="1691175"/>
            <a:ext cx="2457600" cy="3579900"/>
          </a:xfrm>
          <a:prstGeom prst="ellipse">
            <a:avLst/>
          </a:prstGeom>
          <a:noFill/>
          <a:ln cap="flat" cmpd="sng" w="19050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3" name="Shape 213"/>
          <p:cNvSpPr txBox="1"/>
          <p:nvPr/>
        </p:nvSpPr>
        <p:spPr>
          <a:xfrm>
            <a:off x="4142000" y="1518725"/>
            <a:ext cx="3170400" cy="85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/>
              <a:t>Simplified post options</a:t>
            </a:r>
          </a:p>
          <a:p>
            <a:pPr lvl="0">
              <a:spcBef>
                <a:spcPts val="0"/>
              </a:spcBef>
              <a:buNone/>
            </a:pPr>
            <a:r>
              <a:rPr lang="en" sz="1800"/>
              <a:t>Created event page display 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 txBox="1"/>
          <p:nvPr>
            <p:ph type="title"/>
          </p:nvPr>
        </p:nvSpPr>
        <p:spPr>
          <a:xfrm>
            <a:off x="-16100" y="196550"/>
            <a:ext cx="2793600" cy="1005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4000">
                <a:latin typeface="Montserrat"/>
                <a:ea typeface="Montserrat"/>
                <a:cs typeface="Montserrat"/>
                <a:sym typeface="Montserrat"/>
              </a:rPr>
              <a:t>Rationale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9" name="Shape 219"/>
          <p:cNvSpPr txBox="1"/>
          <p:nvPr>
            <p:ph idx="1" type="body"/>
          </p:nvPr>
        </p:nvSpPr>
        <p:spPr>
          <a:xfrm>
            <a:off x="3372300" y="86400"/>
            <a:ext cx="5451300" cy="4551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ct val="100000"/>
              <a:buChar char="●"/>
            </a:pPr>
            <a:r>
              <a:rPr lang="en" sz="2000"/>
              <a:t>Simplify ‘confusing’ community aspect of app </a:t>
            </a:r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ct val="100000"/>
              <a:buChar char="●"/>
            </a:pPr>
            <a:r>
              <a:rPr lang="en" sz="2000"/>
              <a:t>Communicate more clearly the ‘function’ associated with the community tab (renamed)</a:t>
            </a:r>
          </a:p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600"/>
              <a:t>		‘Community’ -&gt; </a:t>
            </a:r>
            <a:r>
              <a:rPr lang="en" sz="1600">
                <a:solidFill>
                  <a:schemeClr val="accent4"/>
                </a:solidFill>
              </a:rPr>
              <a:t>‘Challenges’</a:t>
            </a:r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Lato"/>
              <a:buChar char="●"/>
            </a:pPr>
            <a:r>
              <a:rPr lang="en" sz="2000"/>
              <a:t>Simply challenges:</a:t>
            </a:r>
          </a:p>
          <a:p>
            <a: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ct val="100000"/>
              <a:buChar char="○"/>
            </a:pPr>
            <a:r>
              <a:rPr lang="en" sz="1800"/>
              <a:t>Open to everyone</a:t>
            </a:r>
          </a:p>
          <a:p>
            <a: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ct val="100000"/>
              <a:buChar char="○"/>
            </a:pPr>
            <a:r>
              <a:rPr lang="en" sz="1800"/>
              <a:t>No ‘point system’, no ‘money’. Now just simply counting numbers of meals picked up and posted.</a:t>
            </a:r>
          </a:p>
          <a:p>
            <a: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ct val="100000"/>
              <a:buChar char="○"/>
            </a:pPr>
            <a:r>
              <a:rPr lang="en" sz="1800"/>
              <a:t>More like events</a:t>
            </a:r>
          </a:p>
          <a:p>
            <a:pPr lv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000"/>
          </a:p>
        </p:txBody>
      </p:sp>
      <p:sp>
        <p:nvSpPr>
          <p:cNvPr id="220" name="Shape 220"/>
          <p:cNvSpPr txBox="1"/>
          <p:nvPr>
            <p:ph type="title"/>
          </p:nvPr>
        </p:nvSpPr>
        <p:spPr>
          <a:xfrm>
            <a:off x="108150" y="2349550"/>
            <a:ext cx="3060300" cy="2942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400">
                <a:latin typeface="Montserrat"/>
                <a:ea typeface="Montserrat"/>
                <a:cs typeface="Montserrat"/>
                <a:sym typeface="Montserrat"/>
              </a:rPr>
              <a:t>Task 3: 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3400">
                <a:latin typeface="Montserrat"/>
                <a:ea typeface="Montserrat"/>
                <a:cs typeface="Montserrat"/>
                <a:sym typeface="Montserrat"/>
              </a:rPr>
              <a:t>Start a Community Challenge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 txBox="1"/>
          <p:nvPr>
            <p:ph type="title"/>
          </p:nvPr>
        </p:nvSpPr>
        <p:spPr>
          <a:xfrm>
            <a:off x="262675" y="168850"/>
            <a:ext cx="8124900" cy="17982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1C232"/>
                </a:solidFill>
                <a:latin typeface="Montserrat"/>
                <a:ea typeface="Montserrat"/>
                <a:cs typeface="Montserrat"/>
                <a:sym typeface="Montserrat"/>
              </a:rPr>
              <a:t>Outline</a:t>
            </a:r>
          </a:p>
        </p:txBody>
      </p:sp>
      <p:sp>
        <p:nvSpPr>
          <p:cNvPr id="226" name="Shape 226"/>
          <p:cNvSpPr txBox="1"/>
          <p:nvPr>
            <p:ph idx="4294967295" type="body"/>
          </p:nvPr>
        </p:nvSpPr>
        <p:spPr>
          <a:xfrm>
            <a:off x="832600" y="1552422"/>
            <a:ext cx="5810400" cy="2603700"/>
          </a:xfrm>
          <a:prstGeom prst="rect">
            <a:avLst/>
          </a:prstGeom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rgbClr val="455A64"/>
              </a:buClr>
              <a:buSzPct val="100000"/>
              <a:buChar char="●"/>
            </a:pPr>
            <a:r>
              <a:rPr lang="en" sz="3000">
                <a:solidFill>
                  <a:srgbClr val="455A64"/>
                </a:solidFill>
              </a:rPr>
              <a:t>Tasks</a:t>
            </a:r>
          </a:p>
          <a:p>
            <a:pPr indent="-419100" lvl="0" marL="457200" rtl="0">
              <a:spcBef>
                <a:spcPts val="0"/>
              </a:spcBef>
              <a:buClr>
                <a:srgbClr val="455A64"/>
              </a:buClr>
              <a:buSzPct val="100000"/>
              <a:buChar char="●"/>
            </a:pPr>
            <a:r>
              <a:rPr lang="en" sz="3000">
                <a:solidFill>
                  <a:srgbClr val="455A64"/>
                </a:solidFill>
              </a:rPr>
              <a:t>Revised Design</a:t>
            </a:r>
          </a:p>
          <a:p>
            <a:pPr indent="-419100" lvl="1" marL="914400" rtl="0">
              <a:spcBef>
                <a:spcPts val="0"/>
              </a:spcBef>
              <a:buClr>
                <a:srgbClr val="455A64"/>
              </a:buClr>
              <a:buSzPct val="100000"/>
              <a:buChar char="○"/>
            </a:pPr>
            <a:r>
              <a:rPr lang="en" sz="3000">
                <a:solidFill>
                  <a:srgbClr val="455A64"/>
                </a:solidFill>
              </a:rPr>
              <a:t>Major Changes</a:t>
            </a:r>
          </a:p>
          <a:p>
            <a:pPr indent="-450850" lvl="1" marL="914400" rtl="0">
              <a:spcBef>
                <a:spcPts val="0"/>
              </a:spcBef>
              <a:buClr>
                <a:srgbClr val="455A64"/>
              </a:buClr>
              <a:buSzPct val="100000"/>
              <a:buChar char="○"/>
            </a:pPr>
            <a:r>
              <a:rPr b="1" lang="en" sz="3500">
                <a:solidFill>
                  <a:srgbClr val="455A64"/>
                </a:solidFill>
              </a:rPr>
              <a:t>New Task Flows</a:t>
            </a:r>
          </a:p>
          <a:p>
            <a:pPr indent="-419100" lvl="0" marL="457200" rtl="0">
              <a:spcBef>
                <a:spcPts val="0"/>
              </a:spcBef>
              <a:buClr>
                <a:srgbClr val="455A64"/>
              </a:buClr>
              <a:buSzPct val="100000"/>
              <a:buChar char="●"/>
            </a:pPr>
            <a:r>
              <a:rPr lang="en" sz="3000">
                <a:solidFill>
                  <a:srgbClr val="455A64"/>
                </a:solidFill>
              </a:rPr>
              <a:t>Prototype Overview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/>
          <p:nvPr/>
        </p:nvSpPr>
        <p:spPr>
          <a:xfrm>
            <a:off x="1653725" y="3266125"/>
            <a:ext cx="392100" cy="2805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2" name="Shape 232"/>
          <p:cNvSpPr/>
          <p:nvPr/>
        </p:nvSpPr>
        <p:spPr>
          <a:xfrm>
            <a:off x="5219975" y="3266125"/>
            <a:ext cx="392100" cy="2805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3" name="Shape 233"/>
          <p:cNvSpPr txBox="1"/>
          <p:nvPr>
            <p:ph type="title"/>
          </p:nvPr>
        </p:nvSpPr>
        <p:spPr>
          <a:xfrm>
            <a:off x="165300" y="-152400"/>
            <a:ext cx="5225100" cy="8130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>
                <a:latin typeface="Montserrat"/>
                <a:ea typeface="Montserrat"/>
                <a:cs typeface="Montserrat"/>
                <a:sym typeface="Montserrat"/>
              </a:rPr>
              <a:t>Task 1: Post Leftover Food</a:t>
            </a:r>
          </a:p>
        </p:txBody>
      </p:sp>
      <p:pic>
        <p:nvPicPr>
          <p:cNvPr descr="iPhone Post Pg 1.5.png" id="234" name="Shape 2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89225" y="551224"/>
            <a:ext cx="2565575" cy="4487125"/>
          </a:xfrm>
          <a:prstGeom prst="rect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descr="iPhone Post Pg 2.png" id="235" name="Shape 2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44300" y="627425"/>
            <a:ext cx="2565575" cy="4410924"/>
          </a:xfrm>
          <a:prstGeom prst="rect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pic>
      <p:cxnSp>
        <p:nvCxnSpPr>
          <p:cNvPr id="236" name="Shape 236"/>
          <p:cNvCxnSpPr/>
          <p:nvPr/>
        </p:nvCxnSpPr>
        <p:spPr>
          <a:xfrm>
            <a:off x="5759000" y="4559200"/>
            <a:ext cx="748500" cy="207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lg" w="lg" type="none"/>
            <a:tailEnd len="lg" w="lg" type="triangle"/>
          </a:ln>
        </p:spPr>
      </p:cxnSp>
      <p:pic>
        <p:nvPicPr>
          <p:cNvPr descr="iPhone Post Pg 1.png" id="237" name="Shape 23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4150" y="589325"/>
            <a:ext cx="2565575" cy="4487125"/>
          </a:xfrm>
          <a:prstGeom prst="rect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pic>
      <p:cxnSp>
        <p:nvCxnSpPr>
          <p:cNvPr id="238" name="Shape 238"/>
          <p:cNvCxnSpPr/>
          <p:nvPr/>
        </p:nvCxnSpPr>
        <p:spPr>
          <a:xfrm>
            <a:off x="1995675" y="3119025"/>
            <a:ext cx="0" cy="637800"/>
          </a:xfrm>
          <a:prstGeom prst="straightConnector1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239" name="Shape 239"/>
          <p:cNvSpPr/>
          <p:nvPr/>
        </p:nvSpPr>
        <p:spPr>
          <a:xfrm>
            <a:off x="7756400" y="4147725"/>
            <a:ext cx="1069800" cy="637800"/>
          </a:xfrm>
          <a:prstGeom prst="ellipse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>
            <p:ph type="title"/>
          </p:nvPr>
        </p:nvSpPr>
        <p:spPr>
          <a:xfrm>
            <a:off x="2469775" y="426200"/>
            <a:ext cx="5867400" cy="9951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end food waste. </a:t>
            </a:r>
            <a:r>
              <a:rPr lang="en">
                <a:solidFill>
                  <a:srgbClr val="F1C232"/>
                </a:solidFill>
                <a:latin typeface="Montserrat"/>
                <a:ea typeface="Montserrat"/>
                <a:cs typeface="Montserrat"/>
                <a:sym typeface="Montserrat"/>
              </a:rPr>
              <a:t>locally</a:t>
            </a: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.</a:t>
            </a:r>
          </a:p>
        </p:txBody>
      </p:sp>
      <p:sp>
        <p:nvSpPr>
          <p:cNvPr id="86" name="Shape 86"/>
          <p:cNvSpPr txBox="1"/>
          <p:nvPr>
            <p:ph idx="1" type="body"/>
          </p:nvPr>
        </p:nvSpPr>
        <p:spPr>
          <a:xfrm>
            <a:off x="2469775" y="1874225"/>
            <a:ext cx="5867400" cy="2550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40% of all food grown in America is wasted. Meanwhile, 1 in 7 Americans are food insecure. </a:t>
            </a:r>
            <a:r>
              <a:rPr b="1" lang="en">
                <a:solidFill>
                  <a:srgbClr val="F1C232"/>
                </a:solidFill>
                <a:latin typeface="Montserrat"/>
                <a:ea typeface="Montserrat"/>
                <a:cs typeface="Montserrat"/>
                <a:sym typeface="Montserrat"/>
              </a:rPr>
              <a:t>My Neighbor’s Kitchen</a:t>
            </a:r>
            <a:r>
              <a:rPr lang="en"/>
              <a:t> tackles food waste at the source: </a:t>
            </a:r>
            <a:r>
              <a:rPr lang="en" u="sng"/>
              <a:t>local communities</a:t>
            </a:r>
            <a:r>
              <a:rPr lang="en"/>
              <a:t>. Instead of throwing out excess food, make it available to hungry people around you. Don’t go hungry when you can leverage the resource you have just a few feet away - the kitchen next door.</a:t>
            </a:r>
          </a:p>
        </p:txBody>
      </p:sp>
      <p:pic>
        <p:nvPicPr>
          <p:cNvPr id="87" name="Shape 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421300"/>
            <a:ext cx="1744900" cy="1744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/>
          <p:nvPr>
            <p:ph type="title"/>
          </p:nvPr>
        </p:nvSpPr>
        <p:spPr>
          <a:xfrm>
            <a:off x="165300" y="-152400"/>
            <a:ext cx="5225100" cy="8130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>
                <a:latin typeface="Montserrat"/>
                <a:ea typeface="Montserrat"/>
                <a:cs typeface="Montserrat"/>
                <a:sym typeface="Montserrat"/>
              </a:rPr>
              <a:t>Task 1: Post Leftover Food</a:t>
            </a:r>
          </a:p>
        </p:txBody>
      </p:sp>
      <p:pic>
        <p:nvPicPr>
          <p:cNvPr descr="iPhone Share 1.png" id="245" name="Shape 2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71998" y="584396"/>
            <a:ext cx="2537925" cy="4508079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descr="iPhone Track pg1.png" id="246" name="Shape 2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75523" y="584396"/>
            <a:ext cx="2537925" cy="4508079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pic>
      <p:cxnSp>
        <p:nvCxnSpPr>
          <p:cNvPr id="247" name="Shape 247"/>
          <p:cNvCxnSpPr/>
          <p:nvPr/>
        </p:nvCxnSpPr>
        <p:spPr>
          <a:xfrm flipH="1" rot="10800000">
            <a:off x="3662175" y="3736200"/>
            <a:ext cx="1337400" cy="1131600"/>
          </a:xfrm>
          <a:prstGeom prst="straightConnector1">
            <a:avLst/>
          </a:prstGeom>
          <a:noFill/>
          <a:ln cap="flat" cmpd="sng" w="76200">
            <a:solidFill>
              <a:srgbClr val="000000"/>
            </a:solidFill>
            <a:prstDash val="solid"/>
            <a:round/>
            <a:headEnd len="lg" w="lg" type="none"/>
            <a:tailEnd len="lg" w="lg" type="triangle"/>
          </a:ln>
        </p:spPr>
      </p:cxn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/>
          <p:nvPr/>
        </p:nvSpPr>
        <p:spPr>
          <a:xfrm>
            <a:off x="1653725" y="3266125"/>
            <a:ext cx="392100" cy="2805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3" name="Shape 253"/>
          <p:cNvSpPr/>
          <p:nvPr/>
        </p:nvSpPr>
        <p:spPr>
          <a:xfrm>
            <a:off x="5219975" y="3266125"/>
            <a:ext cx="392100" cy="2805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4" name="Shape 254"/>
          <p:cNvSpPr txBox="1"/>
          <p:nvPr>
            <p:ph type="title"/>
          </p:nvPr>
        </p:nvSpPr>
        <p:spPr>
          <a:xfrm>
            <a:off x="165300" y="-152400"/>
            <a:ext cx="6541800" cy="8130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>
                <a:latin typeface="Montserrat"/>
                <a:ea typeface="Montserrat"/>
                <a:cs typeface="Montserrat"/>
                <a:sym typeface="Montserrat"/>
              </a:rPr>
              <a:t>Task 2: Pickup Leftover Food</a:t>
            </a:r>
          </a:p>
        </p:txBody>
      </p:sp>
      <p:pic>
        <p:nvPicPr>
          <p:cNvPr descr="iPhone Pickup Page 2.png" id="255" name="Shape 255"/>
          <p:cNvPicPr preferRelativeResize="0"/>
          <p:nvPr/>
        </p:nvPicPr>
        <p:blipFill rotWithShape="1">
          <a:blip r:embed="rId3">
            <a:alphaModFix/>
          </a:blip>
          <a:srcRect b="835" l="0" r="0" t="835"/>
          <a:stretch/>
        </p:blipFill>
        <p:spPr>
          <a:xfrm>
            <a:off x="3289225" y="551224"/>
            <a:ext cx="2565575" cy="4487125"/>
          </a:xfrm>
          <a:prstGeom prst="rect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descr="iPhone Pickup Pg3.png" id="256" name="Shape 256"/>
          <p:cNvPicPr preferRelativeResize="0"/>
          <p:nvPr/>
        </p:nvPicPr>
        <p:blipFill rotWithShape="1">
          <a:blip r:embed="rId4">
            <a:alphaModFix/>
          </a:blip>
          <a:srcRect b="1662" l="0" r="0" t="1672"/>
          <a:stretch/>
        </p:blipFill>
        <p:spPr>
          <a:xfrm>
            <a:off x="6444300" y="627425"/>
            <a:ext cx="2565575" cy="4410924"/>
          </a:xfrm>
          <a:prstGeom prst="rect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descr="iPhone Pickup Page 1.png" id="257" name="Shape 257"/>
          <p:cNvPicPr preferRelativeResize="0"/>
          <p:nvPr/>
        </p:nvPicPr>
        <p:blipFill rotWithShape="1">
          <a:blip r:embed="rId5">
            <a:alphaModFix/>
          </a:blip>
          <a:srcRect b="835" l="0" r="0" t="835"/>
          <a:stretch/>
        </p:blipFill>
        <p:spPr>
          <a:xfrm>
            <a:off x="134150" y="589325"/>
            <a:ext cx="2565575" cy="4487125"/>
          </a:xfrm>
          <a:prstGeom prst="rect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pic>
      <p:cxnSp>
        <p:nvCxnSpPr>
          <p:cNvPr id="258" name="Shape 258"/>
          <p:cNvCxnSpPr/>
          <p:nvPr/>
        </p:nvCxnSpPr>
        <p:spPr>
          <a:xfrm>
            <a:off x="2577850" y="897025"/>
            <a:ext cx="1069800" cy="0"/>
          </a:xfrm>
          <a:prstGeom prst="straightConnector1">
            <a:avLst/>
          </a:prstGeom>
          <a:noFill/>
          <a:ln cap="flat" cmpd="sng" w="38100">
            <a:solidFill>
              <a:srgbClr val="434343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259" name="Shape 259"/>
          <p:cNvSpPr/>
          <p:nvPr/>
        </p:nvSpPr>
        <p:spPr>
          <a:xfrm>
            <a:off x="1384550" y="573775"/>
            <a:ext cx="1069800" cy="596700"/>
          </a:xfrm>
          <a:prstGeom prst="ellipse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260" name="Shape 260"/>
          <p:cNvCxnSpPr/>
          <p:nvPr/>
        </p:nvCxnSpPr>
        <p:spPr>
          <a:xfrm flipH="1" rot="10800000">
            <a:off x="3744475" y="1316925"/>
            <a:ext cx="3518100" cy="8022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261" name="Shape 261"/>
          <p:cNvCxnSpPr/>
          <p:nvPr/>
        </p:nvCxnSpPr>
        <p:spPr>
          <a:xfrm>
            <a:off x="1728225" y="2839200"/>
            <a:ext cx="4485000" cy="370200"/>
          </a:xfrm>
          <a:prstGeom prst="curvedConnector3">
            <a:avLst>
              <a:gd fmla="val 50000" name="adj1"/>
            </a:avLst>
          </a:prstGeom>
          <a:noFill/>
          <a:ln cap="flat" cmpd="sng" w="28575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62" name="Shape 262"/>
          <p:cNvSpPr/>
          <p:nvPr/>
        </p:nvSpPr>
        <p:spPr>
          <a:xfrm rot="5400000">
            <a:off x="6116575" y="3106675"/>
            <a:ext cx="251400" cy="280500"/>
          </a:xfrm>
          <a:prstGeom prst="triangle">
            <a:avLst>
              <a:gd fmla="val 50000" name="adj"/>
            </a:avLst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3" name="Shape 263"/>
          <p:cNvSpPr/>
          <p:nvPr/>
        </p:nvSpPr>
        <p:spPr>
          <a:xfrm>
            <a:off x="7756400" y="4147725"/>
            <a:ext cx="1069800" cy="637800"/>
          </a:xfrm>
          <a:prstGeom prst="ellipse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4" name="Shape 264"/>
          <p:cNvSpPr/>
          <p:nvPr/>
        </p:nvSpPr>
        <p:spPr>
          <a:xfrm>
            <a:off x="6613400" y="4147725"/>
            <a:ext cx="1069800" cy="637800"/>
          </a:xfrm>
          <a:prstGeom prst="ellipse">
            <a:avLst/>
          </a:prstGeom>
          <a:noFill/>
          <a:ln cap="flat" cmpd="sng" w="2857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 txBox="1"/>
          <p:nvPr>
            <p:ph type="title"/>
          </p:nvPr>
        </p:nvSpPr>
        <p:spPr>
          <a:xfrm>
            <a:off x="317700" y="369325"/>
            <a:ext cx="6934800" cy="15792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iPhone Track pg1.png" id="270" name="Shape 2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0850" y="833224"/>
            <a:ext cx="2354925" cy="4183050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pic>
      <p:sp>
        <p:nvSpPr>
          <p:cNvPr id="271" name="Shape 271"/>
          <p:cNvSpPr txBox="1"/>
          <p:nvPr/>
        </p:nvSpPr>
        <p:spPr>
          <a:xfrm>
            <a:off x="317700" y="389550"/>
            <a:ext cx="1831200" cy="452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/>
              <a:t>Claim → Track</a:t>
            </a:r>
          </a:p>
        </p:txBody>
      </p:sp>
      <p:sp>
        <p:nvSpPr>
          <p:cNvPr id="272" name="Shape 272"/>
          <p:cNvSpPr txBox="1"/>
          <p:nvPr/>
        </p:nvSpPr>
        <p:spPr>
          <a:xfrm>
            <a:off x="3822900" y="389550"/>
            <a:ext cx="991500" cy="452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Chat</a:t>
            </a:r>
          </a:p>
        </p:txBody>
      </p:sp>
      <p:pic>
        <p:nvPicPr>
          <p:cNvPr descr="iPhone Chat Pg 1.png" id="273" name="Shape 2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016849" y="798902"/>
            <a:ext cx="2354925" cy="4188646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descr="iPhone Chat Pg 2.png" id="274" name="Shape 27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96349" y="798902"/>
            <a:ext cx="2354925" cy="4188646"/>
          </a:xfrm>
          <a:prstGeom prst="rect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pic>
      <p:sp>
        <p:nvSpPr>
          <p:cNvPr id="275" name="Shape 275"/>
          <p:cNvSpPr txBox="1"/>
          <p:nvPr>
            <p:ph type="title"/>
          </p:nvPr>
        </p:nvSpPr>
        <p:spPr>
          <a:xfrm>
            <a:off x="185875" y="-242700"/>
            <a:ext cx="6541800" cy="8130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>
                <a:latin typeface="Montserrat"/>
                <a:ea typeface="Montserrat"/>
                <a:cs typeface="Montserrat"/>
                <a:sym typeface="Montserrat"/>
              </a:rPr>
              <a:t>Task 2: Pickup Leftover Food</a:t>
            </a:r>
          </a:p>
        </p:txBody>
      </p:sp>
      <p:cxnSp>
        <p:nvCxnSpPr>
          <p:cNvPr id="276" name="Shape 276"/>
          <p:cNvCxnSpPr/>
          <p:nvPr/>
        </p:nvCxnSpPr>
        <p:spPr>
          <a:xfrm flipH="1" rot="10800000">
            <a:off x="4588000" y="1555450"/>
            <a:ext cx="1275600" cy="185100"/>
          </a:xfrm>
          <a:prstGeom prst="straightConnector1">
            <a:avLst/>
          </a:prstGeom>
          <a:noFill/>
          <a:ln cap="flat" cmpd="sng" w="76200">
            <a:solidFill>
              <a:srgbClr val="000000"/>
            </a:solidFill>
            <a:prstDash val="solid"/>
            <a:round/>
            <a:headEnd len="lg" w="lg" type="none"/>
            <a:tailEnd len="lg" w="lg" type="triangle"/>
          </a:ln>
        </p:spPr>
      </p:cxn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/>
          <p:nvPr/>
        </p:nvSpPr>
        <p:spPr>
          <a:xfrm>
            <a:off x="1653725" y="3266125"/>
            <a:ext cx="392100" cy="2805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2" name="Shape 282"/>
          <p:cNvSpPr/>
          <p:nvPr/>
        </p:nvSpPr>
        <p:spPr>
          <a:xfrm>
            <a:off x="5219975" y="3266125"/>
            <a:ext cx="392100" cy="2805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83" name="Shape 283"/>
          <p:cNvSpPr txBox="1"/>
          <p:nvPr>
            <p:ph type="title"/>
          </p:nvPr>
        </p:nvSpPr>
        <p:spPr>
          <a:xfrm>
            <a:off x="165300" y="-152400"/>
            <a:ext cx="8978700" cy="8130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>
                <a:latin typeface="Montserrat"/>
                <a:ea typeface="Montserrat"/>
                <a:cs typeface="Montserrat"/>
                <a:sym typeface="Montserrat"/>
              </a:rPr>
              <a:t>Task 3: Start a Community Challenge</a:t>
            </a:r>
          </a:p>
        </p:txBody>
      </p:sp>
      <p:pic>
        <p:nvPicPr>
          <p:cNvPr descr="iPhone Challenge pg1.png" id="284" name="Shape 284"/>
          <p:cNvPicPr preferRelativeResize="0"/>
          <p:nvPr/>
        </p:nvPicPr>
        <p:blipFill rotWithShape="1">
          <a:blip r:embed="rId3">
            <a:alphaModFix/>
          </a:blip>
          <a:srcRect b="1662" l="0" r="0" t="1672"/>
          <a:stretch/>
        </p:blipFill>
        <p:spPr>
          <a:xfrm>
            <a:off x="6444300" y="627425"/>
            <a:ext cx="2565575" cy="4410924"/>
          </a:xfrm>
          <a:prstGeom prst="rect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descr="iPhone Challenge pg1-2.png" id="285" name="Shape 285"/>
          <p:cNvPicPr preferRelativeResize="0"/>
          <p:nvPr/>
        </p:nvPicPr>
        <p:blipFill rotWithShape="1">
          <a:blip r:embed="rId4">
            <a:alphaModFix/>
          </a:blip>
          <a:srcRect b="835" l="0" r="0" t="835"/>
          <a:stretch/>
        </p:blipFill>
        <p:spPr>
          <a:xfrm>
            <a:off x="134150" y="589325"/>
            <a:ext cx="2565575" cy="4487125"/>
          </a:xfrm>
          <a:prstGeom prst="rect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pic>
      <p:cxnSp>
        <p:nvCxnSpPr>
          <p:cNvPr id="286" name="Shape 286"/>
          <p:cNvCxnSpPr>
            <a:endCxn id="287" idx="3"/>
          </p:cNvCxnSpPr>
          <p:nvPr/>
        </p:nvCxnSpPr>
        <p:spPr>
          <a:xfrm flipH="1" rot="10800000">
            <a:off x="1502025" y="1524550"/>
            <a:ext cx="5052600" cy="813000"/>
          </a:xfrm>
          <a:prstGeom prst="curvedConnector3">
            <a:avLst>
              <a:gd fmla="val 50000" name="adj1"/>
            </a:avLst>
          </a:prstGeom>
          <a:noFill/>
          <a:ln cap="flat" cmpd="sng" w="38100">
            <a:solidFill>
              <a:srgbClr val="000000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87" name="Shape 287"/>
          <p:cNvSpPr/>
          <p:nvPr/>
        </p:nvSpPr>
        <p:spPr>
          <a:xfrm rot="5400000">
            <a:off x="6610275" y="1294000"/>
            <a:ext cx="349800" cy="461100"/>
          </a:xfrm>
          <a:prstGeom prst="triangle">
            <a:avLst>
              <a:gd fmla="val 50000" name="adj"/>
            </a:avLst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iPhone Challenge pg1-1.png" id="288" name="Shape 288"/>
          <p:cNvPicPr preferRelativeResize="0"/>
          <p:nvPr/>
        </p:nvPicPr>
        <p:blipFill rotWithShape="1">
          <a:blip r:embed="rId5">
            <a:alphaModFix/>
          </a:blip>
          <a:srcRect b="835" l="0" r="0" t="835"/>
          <a:stretch/>
        </p:blipFill>
        <p:spPr>
          <a:xfrm>
            <a:off x="3289225" y="551224"/>
            <a:ext cx="2565575" cy="4487125"/>
          </a:xfrm>
          <a:prstGeom prst="rect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pic>
      <p:cxnSp>
        <p:nvCxnSpPr>
          <p:cNvPr id="289" name="Shape 289"/>
          <p:cNvCxnSpPr/>
          <p:nvPr/>
        </p:nvCxnSpPr>
        <p:spPr>
          <a:xfrm>
            <a:off x="2445750" y="1699425"/>
            <a:ext cx="1069800" cy="0"/>
          </a:xfrm>
          <a:prstGeom prst="straightConnector1">
            <a:avLst/>
          </a:prstGeom>
          <a:noFill/>
          <a:ln cap="flat" cmpd="sng" w="76200">
            <a:solidFill>
              <a:srgbClr val="000000"/>
            </a:solidFill>
            <a:prstDash val="solid"/>
            <a:round/>
            <a:headEnd len="lg" w="lg" type="none"/>
            <a:tailEnd len="lg" w="lg" type="triangle"/>
          </a:ln>
        </p:spPr>
      </p:cxn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Shape 294"/>
          <p:cNvSpPr/>
          <p:nvPr/>
        </p:nvSpPr>
        <p:spPr>
          <a:xfrm>
            <a:off x="1653725" y="3266125"/>
            <a:ext cx="392100" cy="2805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5" name="Shape 295"/>
          <p:cNvSpPr/>
          <p:nvPr/>
        </p:nvSpPr>
        <p:spPr>
          <a:xfrm>
            <a:off x="5219975" y="3266125"/>
            <a:ext cx="392100" cy="2805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96" name="Shape 296"/>
          <p:cNvSpPr txBox="1"/>
          <p:nvPr>
            <p:ph type="title"/>
          </p:nvPr>
        </p:nvSpPr>
        <p:spPr>
          <a:xfrm>
            <a:off x="165300" y="-152400"/>
            <a:ext cx="8978700" cy="8130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3000">
                <a:latin typeface="Montserrat"/>
                <a:ea typeface="Montserrat"/>
                <a:cs typeface="Montserrat"/>
                <a:sym typeface="Montserrat"/>
              </a:rPr>
              <a:t>Task 3: Start a Community Challenge</a:t>
            </a:r>
          </a:p>
        </p:txBody>
      </p:sp>
      <p:pic>
        <p:nvPicPr>
          <p:cNvPr descr="iPhone Share 1.png" id="297" name="Shape 297"/>
          <p:cNvPicPr preferRelativeResize="0"/>
          <p:nvPr/>
        </p:nvPicPr>
        <p:blipFill rotWithShape="1">
          <a:blip r:embed="rId3">
            <a:alphaModFix/>
          </a:blip>
          <a:srcRect b="1606" l="0" r="0" t="1606"/>
          <a:stretch/>
        </p:blipFill>
        <p:spPr>
          <a:xfrm>
            <a:off x="6444300" y="627425"/>
            <a:ext cx="2565575" cy="4410924"/>
          </a:xfrm>
          <a:prstGeom prst="rect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descr="iPhone Challenge pg1-2.png" id="298" name="Shape 298"/>
          <p:cNvPicPr preferRelativeResize="0"/>
          <p:nvPr/>
        </p:nvPicPr>
        <p:blipFill rotWithShape="1">
          <a:blip r:embed="rId4">
            <a:alphaModFix/>
          </a:blip>
          <a:srcRect b="835" l="0" r="0" t="835"/>
          <a:stretch/>
        </p:blipFill>
        <p:spPr>
          <a:xfrm>
            <a:off x="134150" y="589325"/>
            <a:ext cx="2565575" cy="4487125"/>
          </a:xfrm>
          <a:prstGeom prst="rect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pic>
      <p:pic>
        <p:nvPicPr>
          <p:cNvPr descr="iPhone Challenge pg2.png" id="299" name="Shape 299"/>
          <p:cNvPicPr preferRelativeResize="0"/>
          <p:nvPr/>
        </p:nvPicPr>
        <p:blipFill rotWithShape="1">
          <a:blip r:embed="rId5">
            <a:alphaModFix/>
          </a:blip>
          <a:srcRect b="835" l="0" r="0" t="835"/>
          <a:stretch/>
        </p:blipFill>
        <p:spPr>
          <a:xfrm>
            <a:off x="3289212" y="589324"/>
            <a:ext cx="2565575" cy="4487125"/>
          </a:xfrm>
          <a:prstGeom prst="rect">
            <a:avLst/>
          </a:prstGeom>
          <a:noFill/>
          <a:ln cap="flat" cmpd="sng" w="28575">
            <a:solidFill>
              <a:srgbClr val="666666"/>
            </a:solidFill>
            <a:prstDash val="solid"/>
            <a:round/>
            <a:headEnd len="med" w="med" type="none"/>
            <a:tailEnd len="med" w="med" type="none"/>
          </a:ln>
        </p:spPr>
      </p:pic>
      <p:cxnSp>
        <p:nvCxnSpPr>
          <p:cNvPr id="300" name="Shape 300"/>
          <p:cNvCxnSpPr/>
          <p:nvPr/>
        </p:nvCxnSpPr>
        <p:spPr>
          <a:xfrm flipH="1" rot="10800000">
            <a:off x="1729925" y="3818550"/>
            <a:ext cx="1603200" cy="41100"/>
          </a:xfrm>
          <a:prstGeom prst="straightConnector1">
            <a:avLst/>
          </a:prstGeom>
          <a:noFill/>
          <a:ln cap="flat" cmpd="sng" w="76200">
            <a:solidFill>
              <a:srgbClr val="000000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301" name="Shape 301"/>
          <p:cNvCxnSpPr/>
          <p:nvPr/>
        </p:nvCxnSpPr>
        <p:spPr>
          <a:xfrm flipH="1" rot="10800000">
            <a:off x="5219975" y="4230025"/>
            <a:ext cx="1548900" cy="47400"/>
          </a:xfrm>
          <a:prstGeom prst="straightConnector1">
            <a:avLst/>
          </a:prstGeom>
          <a:noFill/>
          <a:ln cap="flat" cmpd="sng" w="76200">
            <a:solidFill>
              <a:srgbClr val="000000"/>
            </a:solidFill>
            <a:prstDash val="solid"/>
            <a:round/>
            <a:headEnd len="lg" w="lg" type="none"/>
            <a:tailEnd len="lg" w="lg" type="triangle"/>
          </a:ln>
        </p:spPr>
      </p:cxn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Shape 306"/>
          <p:cNvSpPr txBox="1"/>
          <p:nvPr>
            <p:ph type="title"/>
          </p:nvPr>
        </p:nvSpPr>
        <p:spPr>
          <a:xfrm>
            <a:off x="262675" y="168850"/>
            <a:ext cx="8124900" cy="17982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1C232"/>
                </a:solidFill>
                <a:latin typeface="Montserrat"/>
                <a:ea typeface="Montserrat"/>
                <a:cs typeface="Montserrat"/>
                <a:sym typeface="Montserrat"/>
              </a:rPr>
              <a:t>Outline</a:t>
            </a:r>
          </a:p>
        </p:txBody>
      </p:sp>
      <p:sp>
        <p:nvSpPr>
          <p:cNvPr id="307" name="Shape 307"/>
          <p:cNvSpPr txBox="1"/>
          <p:nvPr>
            <p:ph idx="4294967295" type="body"/>
          </p:nvPr>
        </p:nvSpPr>
        <p:spPr>
          <a:xfrm>
            <a:off x="832600" y="1552422"/>
            <a:ext cx="5810400" cy="2603700"/>
          </a:xfrm>
          <a:prstGeom prst="rect">
            <a:avLst/>
          </a:prstGeom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rgbClr val="455A64"/>
              </a:buClr>
              <a:buSzPct val="100000"/>
              <a:buChar char="●"/>
            </a:pPr>
            <a:r>
              <a:rPr lang="en" sz="3000">
                <a:solidFill>
                  <a:srgbClr val="455A64"/>
                </a:solidFill>
              </a:rPr>
              <a:t>Tasks</a:t>
            </a:r>
          </a:p>
          <a:p>
            <a:pPr indent="-419100" lvl="0" marL="457200" rtl="0">
              <a:spcBef>
                <a:spcPts val="0"/>
              </a:spcBef>
              <a:buClr>
                <a:srgbClr val="455A64"/>
              </a:buClr>
              <a:buSzPct val="100000"/>
              <a:buChar char="●"/>
            </a:pPr>
            <a:r>
              <a:rPr lang="en" sz="3000">
                <a:solidFill>
                  <a:srgbClr val="455A64"/>
                </a:solidFill>
              </a:rPr>
              <a:t>Revised Design</a:t>
            </a:r>
          </a:p>
          <a:p>
            <a:pPr indent="-419100" lvl="1" marL="914400" rtl="0">
              <a:spcBef>
                <a:spcPts val="0"/>
              </a:spcBef>
              <a:buClr>
                <a:srgbClr val="455A64"/>
              </a:buClr>
              <a:buSzPct val="100000"/>
              <a:buChar char="○"/>
            </a:pPr>
            <a:r>
              <a:rPr lang="en" sz="3000">
                <a:solidFill>
                  <a:srgbClr val="455A64"/>
                </a:solidFill>
              </a:rPr>
              <a:t>Major Changes</a:t>
            </a:r>
          </a:p>
          <a:p>
            <a:pPr indent="-419100" lvl="1" marL="914400" rtl="0">
              <a:spcBef>
                <a:spcPts val="0"/>
              </a:spcBef>
              <a:buClr>
                <a:srgbClr val="455A64"/>
              </a:buClr>
              <a:buSzPct val="100000"/>
              <a:buChar char="○"/>
            </a:pPr>
            <a:r>
              <a:rPr lang="en" sz="3000">
                <a:solidFill>
                  <a:srgbClr val="455A64"/>
                </a:solidFill>
              </a:rPr>
              <a:t>New Task Flows</a:t>
            </a:r>
          </a:p>
          <a:p>
            <a:pPr indent="-450850" lvl="0" marL="457200" rtl="0">
              <a:spcBef>
                <a:spcPts val="0"/>
              </a:spcBef>
              <a:buClr>
                <a:srgbClr val="455A64"/>
              </a:buClr>
              <a:buSzPct val="100000"/>
              <a:buChar char="●"/>
            </a:pPr>
            <a:r>
              <a:rPr b="1" lang="en" sz="3500">
                <a:solidFill>
                  <a:srgbClr val="455A64"/>
                </a:solidFill>
              </a:rPr>
              <a:t>Prototype Overview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 txBox="1"/>
          <p:nvPr>
            <p:ph type="title"/>
          </p:nvPr>
        </p:nvSpPr>
        <p:spPr>
          <a:xfrm>
            <a:off x="342550" y="436175"/>
            <a:ext cx="2479800" cy="2638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2600">
                <a:latin typeface="Montserrat"/>
                <a:ea typeface="Montserrat"/>
                <a:cs typeface="Montserrat"/>
                <a:sym typeface="Montserrat"/>
              </a:rPr>
              <a:t>Prototype Overview: Tools, Limitations, and Tradeoffs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3" name="Shape 313"/>
          <p:cNvSpPr txBox="1"/>
          <p:nvPr>
            <p:ph idx="1" type="body"/>
          </p:nvPr>
        </p:nvSpPr>
        <p:spPr>
          <a:xfrm>
            <a:off x="2974750" y="76200"/>
            <a:ext cx="6229800" cy="5250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har char="●"/>
            </a:pPr>
            <a:r>
              <a:rPr lang="en" sz="2000"/>
              <a:t>Tools: </a:t>
            </a:r>
          </a:p>
          <a:p>
            <a: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ct val="100000"/>
              <a:buChar char="○"/>
            </a:pPr>
            <a:r>
              <a:rPr lang="en" sz="1800"/>
              <a:t>Figma, Sketch Templates, Marvel</a:t>
            </a:r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ct val="100000"/>
              <a:buChar char="●"/>
            </a:pPr>
            <a:r>
              <a:rPr lang="en" sz="2000"/>
              <a:t>Pros: </a:t>
            </a:r>
          </a:p>
          <a:p>
            <a: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ct val="100000"/>
              <a:buChar char="○"/>
            </a:pPr>
            <a:r>
              <a:rPr lang="en" sz="1800"/>
              <a:t>Figma allows web-based real time collaboration</a:t>
            </a:r>
          </a:p>
          <a:p>
            <a: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ct val="100000"/>
              <a:buChar char="○"/>
            </a:pPr>
            <a:r>
              <a:rPr lang="en" sz="1800"/>
              <a:t>Figma is integrated with Sketch</a:t>
            </a:r>
          </a:p>
          <a:p>
            <a: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ct val="100000"/>
              <a:buChar char="○"/>
            </a:pPr>
            <a:r>
              <a:rPr lang="en" sz="1800"/>
              <a:t>Sketch templates replicate familiar iPhone design</a:t>
            </a:r>
          </a:p>
          <a:p>
            <a: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ct val="100000"/>
              <a:buChar char="○"/>
            </a:pPr>
            <a:r>
              <a:rPr lang="en" sz="1800"/>
              <a:t>Easy to code screen flow in Marvel</a:t>
            </a:r>
          </a:p>
          <a:p>
            <a: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ct val="100000"/>
              <a:buChar char="○"/>
            </a:pPr>
            <a:r>
              <a:rPr lang="en" sz="1800"/>
              <a:t>Can open Marvel as an app on iPhone</a:t>
            </a:r>
          </a:p>
          <a:p>
            <a:pPr indent="-355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ct val="100000"/>
              <a:buChar char="●"/>
            </a:pPr>
            <a:r>
              <a:rPr lang="en" sz="2000"/>
              <a:t>Cons:</a:t>
            </a:r>
          </a:p>
          <a:p>
            <a: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ct val="100000"/>
              <a:buChar char="○"/>
            </a:pPr>
            <a:r>
              <a:rPr lang="en" sz="1800"/>
              <a:t>Steep learning curve</a:t>
            </a:r>
          </a:p>
          <a:p>
            <a: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ct val="100000"/>
              <a:buChar char="○"/>
            </a:pPr>
            <a:r>
              <a:rPr lang="en" sz="1800"/>
              <a:t>Not much documentation for Figma</a:t>
            </a:r>
          </a:p>
          <a:p>
            <a: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ct val="100000"/>
              <a:buChar char="○"/>
            </a:pPr>
            <a:r>
              <a:rPr lang="en" sz="1800"/>
              <a:t>Back &amp; forth sketch modification &amp; animation between Figma and Marvel</a:t>
            </a:r>
          </a:p>
          <a:p>
            <a: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ct val="100000"/>
              <a:buChar char="○"/>
            </a:pPr>
            <a:r>
              <a:rPr lang="en" sz="1800"/>
              <a:t>No sense of state in Marvel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Shape 318"/>
          <p:cNvSpPr txBox="1"/>
          <p:nvPr>
            <p:ph type="title"/>
          </p:nvPr>
        </p:nvSpPr>
        <p:spPr>
          <a:xfrm>
            <a:off x="342550" y="436175"/>
            <a:ext cx="2479800" cy="2638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2600">
                <a:latin typeface="Montserrat"/>
                <a:ea typeface="Montserrat"/>
                <a:cs typeface="Montserrat"/>
                <a:sym typeface="Montserrat"/>
              </a:rPr>
              <a:t>Prototype Overview: Tools, Limitations, and Tradeoffs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19" name="Shape 319"/>
          <p:cNvSpPr txBox="1"/>
          <p:nvPr>
            <p:ph idx="1" type="body"/>
          </p:nvPr>
        </p:nvSpPr>
        <p:spPr>
          <a:xfrm>
            <a:off x="2914200" y="307575"/>
            <a:ext cx="6229800" cy="47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har char="●"/>
            </a:pPr>
            <a:r>
              <a:rPr lang="en" sz="2000"/>
              <a:t>Limitations</a:t>
            </a:r>
          </a:p>
          <a:p>
            <a:pPr indent="-355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ct val="100000"/>
              <a:buChar char="○"/>
            </a:pPr>
            <a:r>
              <a:rPr lang="en" sz="2000"/>
              <a:t>No indications that you can post to your chosen social circle</a:t>
            </a:r>
          </a:p>
          <a:p>
            <a:pPr indent="-355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ct val="100000"/>
              <a:buChar char="○"/>
            </a:pPr>
            <a:r>
              <a:rPr lang="en" sz="2000"/>
              <a:t>Currently no personal statistics or profile editing features - not needed for core tasks</a:t>
            </a:r>
          </a:p>
          <a:p>
            <a:pPr indent="-355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ct val="100000"/>
              <a:buChar char="○"/>
            </a:pPr>
            <a:r>
              <a:rPr lang="en" sz="2000"/>
              <a:t>Notification settings haven’t yet been implemented </a:t>
            </a:r>
          </a:p>
          <a:p>
            <a:pPr indent="-3556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ct val="100000"/>
              <a:buChar char="○"/>
            </a:pPr>
            <a:r>
              <a:rPr lang="en" sz="2000"/>
              <a:t>Maps aren’t zoomable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0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Shape 324"/>
          <p:cNvSpPr txBox="1"/>
          <p:nvPr>
            <p:ph idx="1" type="body"/>
          </p:nvPr>
        </p:nvSpPr>
        <p:spPr>
          <a:xfrm>
            <a:off x="3381100" y="307975"/>
            <a:ext cx="5451300" cy="4268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 sz="2000"/>
          </a:p>
          <a:p>
            <a:pPr indent="-355600" lvl="0" marL="457200">
              <a:spcBef>
                <a:spcPts val="0"/>
              </a:spcBef>
              <a:buSzPct val="100000"/>
              <a:buChar char="●"/>
            </a:pPr>
            <a:r>
              <a:rPr lang="en" sz="2000"/>
              <a:t>All data is hard-coded - users cannot actually enter input</a:t>
            </a:r>
          </a:p>
          <a:p>
            <a:pPr indent="-355600" lvl="1" marL="914400">
              <a:spcBef>
                <a:spcPts val="0"/>
              </a:spcBef>
              <a:buSzPct val="100000"/>
              <a:buChar char="○"/>
            </a:pPr>
            <a:r>
              <a:rPr lang="en" sz="2000"/>
              <a:t>Artificial initial state required for pickup task</a:t>
            </a:r>
          </a:p>
          <a:p>
            <a:pPr indent="-355600" lvl="0" marL="457200" rtl="0">
              <a:spcBef>
                <a:spcPts val="0"/>
              </a:spcBef>
              <a:buSzPct val="100000"/>
              <a:buChar char="●"/>
            </a:pPr>
            <a:r>
              <a:rPr lang="en" sz="2000"/>
              <a:t>Generation of food details page and challenge page from the text entry  is Wizard-of-Oz’d</a:t>
            </a:r>
          </a:p>
          <a:p>
            <a:pPr indent="-355600" lvl="1" marL="914400">
              <a:spcBef>
                <a:spcPts val="0"/>
              </a:spcBef>
              <a:buSzPct val="100000"/>
              <a:buChar char="○"/>
            </a:pPr>
            <a:r>
              <a:rPr lang="en" sz="2000"/>
              <a:t>Requires backend work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25" name="Shape 325"/>
          <p:cNvSpPr txBox="1"/>
          <p:nvPr>
            <p:ph type="title"/>
          </p:nvPr>
        </p:nvSpPr>
        <p:spPr>
          <a:xfrm>
            <a:off x="342550" y="436175"/>
            <a:ext cx="2479800" cy="2638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2600">
                <a:latin typeface="Montserrat"/>
                <a:ea typeface="Montserrat"/>
                <a:cs typeface="Montserrat"/>
                <a:sym typeface="Montserrat"/>
              </a:rPr>
              <a:t>Prototype Overview: Tools, Limitations, and Tradeoffs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0" name="Shape 3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31787" y="1232487"/>
            <a:ext cx="2880423" cy="2880423"/>
          </a:xfrm>
          <a:prstGeom prst="rect">
            <a:avLst/>
          </a:prstGeom>
          <a:noFill/>
          <a:ln>
            <a:noFill/>
          </a:ln>
        </p:spPr>
      </p:pic>
      <p:sp>
        <p:nvSpPr>
          <p:cNvPr id="331" name="Shape 331"/>
          <p:cNvSpPr txBox="1"/>
          <p:nvPr>
            <p:ph idx="4294967295" type="title"/>
          </p:nvPr>
        </p:nvSpPr>
        <p:spPr>
          <a:xfrm>
            <a:off x="591850" y="107125"/>
            <a:ext cx="8124900" cy="1798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>
                <a:solidFill>
                  <a:srgbClr val="F1C232"/>
                </a:solidFill>
                <a:latin typeface="Montserrat"/>
                <a:ea typeface="Montserrat"/>
                <a:cs typeface="Montserrat"/>
                <a:sym typeface="Montserrat"/>
              </a:rPr>
              <a:t>Questions + Comments?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>
            <p:ph type="title"/>
          </p:nvPr>
        </p:nvSpPr>
        <p:spPr>
          <a:xfrm>
            <a:off x="262675" y="168850"/>
            <a:ext cx="8124900" cy="17982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1C232"/>
                </a:solidFill>
                <a:latin typeface="Montserrat"/>
                <a:ea typeface="Montserrat"/>
                <a:cs typeface="Montserrat"/>
                <a:sym typeface="Montserrat"/>
              </a:rPr>
              <a:t>Outline</a:t>
            </a:r>
          </a:p>
        </p:txBody>
      </p:sp>
      <p:sp>
        <p:nvSpPr>
          <p:cNvPr id="93" name="Shape 93"/>
          <p:cNvSpPr txBox="1"/>
          <p:nvPr>
            <p:ph idx="4294967295" type="body"/>
          </p:nvPr>
        </p:nvSpPr>
        <p:spPr>
          <a:xfrm>
            <a:off x="832600" y="1552422"/>
            <a:ext cx="5810400" cy="2603700"/>
          </a:xfrm>
          <a:prstGeom prst="rect">
            <a:avLst/>
          </a:prstGeom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rgbClr val="455A64"/>
              </a:buClr>
              <a:buSzPct val="100000"/>
              <a:buChar char="●"/>
            </a:pPr>
            <a:r>
              <a:rPr lang="en" sz="3000">
                <a:solidFill>
                  <a:srgbClr val="455A64"/>
                </a:solidFill>
              </a:rPr>
              <a:t>Tasks</a:t>
            </a:r>
          </a:p>
          <a:p>
            <a:pPr indent="-419100" lvl="0" marL="457200" rtl="0">
              <a:spcBef>
                <a:spcPts val="0"/>
              </a:spcBef>
              <a:buClr>
                <a:srgbClr val="455A64"/>
              </a:buClr>
              <a:buSzPct val="100000"/>
              <a:buChar char="●"/>
            </a:pPr>
            <a:r>
              <a:rPr lang="en" sz="3000">
                <a:solidFill>
                  <a:srgbClr val="455A64"/>
                </a:solidFill>
              </a:rPr>
              <a:t>Revised Design</a:t>
            </a:r>
          </a:p>
          <a:p>
            <a:pPr indent="-419100" lvl="1" marL="914400" rtl="0">
              <a:spcBef>
                <a:spcPts val="0"/>
              </a:spcBef>
              <a:buClr>
                <a:srgbClr val="455A64"/>
              </a:buClr>
              <a:buSzPct val="100000"/>
              <a:buChar char="○"/>
            </a:pPr>
            <a:r>
              <a:rPr lang="en" sz="3000">
                <a:solidFill>
                  <a:srgbClr val="455A64"/>
                </a:solidFill>
              </a:rPr>
              <a:t>Major Changes</a:t>
            </a:r>
          </a:p>
          <a:p>
            <a:pPr indent="-419100" lvl="1" marL="914400" rtl="0">
              <a:spcBef>
                <a:spcPts val="0"/>
              </a:spcBef>
              <a:buClr>
                <a:srgbClr val="455A64"/>
              </a:buClr>
              <a:buSzPct val="100000"/>
              <a:buChar char="○"/>
            </a:pPr>
            <a:r>
              <a:rPr lang="en" sz="3000">
                <a:solidFill>
                  <a:srgbClr val="455A64"/>
                </a:solidFill>
              </a:rPr>
              <a:t>New Task Flows</a:t>
            </a:r>
          </a:p>
          <a:p>
            <a:pPr indent="-419100" lvl="0" marL="457200" rtl="0">
              <a:spcBef>
                <a:spcPts val="0"/>
              </a:spcBef>
              <a:buClr>
                <a:srgbClr val="455A64"/>
              </a:buClr>
              <a:buSzPct val="100000"/>
              <a:buChar char="●"/>
            </a:pPr>
            <a:r>
              <a:rPr lang="en" sz="3000">
                <a:solidFill>
                  <a:srgbClr val="455A64"/>
                </a:solidFill>
              </a:rPr>
              <a:t>Prototype Overview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/>
          <p:nvPr>
            <p:ph type="title"/>
          </p:nvPr>
        </p:nvSpPr>
        <p:spPr>
          <a:xfrm>
            <a:off x="262675" y="168850"/>
            <a:ext cx="8124900" cy="17982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1C232"/>
                </a:solidFill>
                <a:latin typeface="Montserrat"/>
                <a:ea typeface="Montserrat"/>
                <a:cs typeface="Montserrat"/>
                <a:sym typeface="Montserrat"/>
              </a:rPr>
              <a:t>Outline</a:t>
            </a:r>
          </a:p>
        </p:txBody>
      </p:sp>
      <p:sp>
        <p:nvSpPr>
          <p:cNvPr id="99" name="Shape 99"/>
          <p:cNvSpPr txBox="1"/>
          <p:nvPr>
            <p:ph idx="4294967295" type="body"/>
          </p:nvPr>
        </p:nvSpPr>
        <p:spPr>
          <a:xfrm>
            <a:off x="832600" y="1552422"/>
            <a:ext cx="5810400" cy="2603700"/>
          </a:xfrm>
          <a:prstGeom prst="rect">
            <a:avLst/>
          </a:prstGeom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450850" lvl="0" marL="457200" rtl="0">
              <a:spcBef>
                <a:spcPts val="0"/>
              </a:spcBef>
              <a:buClr>
                <a:srgbClr val="455A64"/>
              </a:buClr>
              <a:buSzPct val="100000"/>
              <a:buChar char="●"/>
            </a:pPr>
            <a:r>
              <a:rPr b="1" lang="en" sz="3500">
                <a:solidFill>
                  <a:srgbClr val="455A64"/>
                </a:solidFill>
              </a:rPr>
              <a:t>Tasks</a:t>
            </a:r>
          </a:p>
          <a:p>
            <a:pPr indent="-419100" lvl="0" marL="457200" rtl="0">
              <a:spcBef>
                <a:spcPts val="0"/>
              </a:spcBef>
              <a:buClr>
                <a:srgbClr val="455A64"/>
              </a:buClr>
              <a:buSzPct val="100000"/>
              <a:buChar char="●"/>
            </a:pPr>
            <a:r>
              <a:rPr lang="en" sz="3000">
                <a:solidFill>
                  <a:srgbClr val="455A64"/>
                </a:solidFill>
              </a:rPr>
              <a:t>Revised Design</a:t>
            </a:r>
          </a:p>
          <a:p>
            <a:pPr indent="-419100" lvl="1" marL="914400" rtl="0">
              <a:spcBef>
                <a:spcPts val="0"/>
              </a:spcBef>
              <a:buClr>
                <a:srgbClr val="455A64"/>
              </a:buClr>
              <a:buSzPct val="100000"/>
              <a:buChar char="○"/>
            </a:pPr>
            <a:r>
              <a:rPr lang="en" sz="3000">
                <a:solidFill>
                  <a:srgbClr val="455A64"/>
                </a:solidFill>
              </a:rPr>
              <a:t>Major Changes</a:t>
            </a:r>
          </a:p>
          <a:p>
            <a:pPr indent="-419100" lvl="1" marL="914400" rtl="0">
              <a:spcBef>
                <a:spcPts val="0"/>
              </a:spcBef>
              <a:buClr>
                <a:srgbClr val="455A64"/>
              </a:buClr>
              <a:buSzPct val="100000"/>
              <a:buChar char="○"/>
            </a:pPr>
            <a:r>
              <a:rPr lang="en" sz="3000">
                <a:solidFill>
                  <a:srgbClr val="455A64"/>
                </a:solidFill>
              </a:rPr>
              <a:t>New Task Flows</a:t>
            </a:r>
          </a:p>
          <a:p>
            <a:pPr indent="-419100" lvl="0" marL="457200" rtl="0">
              <a:spcBef>
                <a:spcPts val="0"/>
              </a:spcBef>
              <a:buClr>
                <a:srgbClr val="455A64"/>
              </a:buClr>
              <a:buSzPct val="100000"/>
              <a:buChar char="●"/>
            </a:pPr>
            <a:r>
              <a:rPr lang="en" sz="3000">
                <a:solidFill>
                  <a:srgbClr val="455A64"/>
                </a:solidFill>
              </a:rPr>
              <a:t>Prototype Overview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/>
          <p:nvPr>
            <p:ph type="title"/>
          </p:nvPr>
        </p:nvSpPr>
        <p:spPr>
          <a:xfrm>
            <a:off x="317700" y="369325"/>
            <a:ext cx="6934800" cy="15792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Tasks [same as low-fi]</a:t>
            </a:r>
          </a:p>
        </p:txBody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317700" y="2432075"/>
            <a:ext cx="8158800" cy="2329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2400"/>
              <a:t>Simple</a:t>
            </a:r>
            <a:r>
              <a:rPr lang="en" sz="2400"/>
              <a:t>: Post that you have leftover food.</a:t>
            </a:r>
          </a:p>
          <a:p>
            <a:pPr lvl="0" rtl="0">
              <a:spcBef>
                <a:spcPts val="0"/>
              </a:spcBef>
              <a:buNone/>
            </a:pPr>
            <a:r>
              <a:rPr b="1" lang="en" sz="2400"/>
              <a:t>Medium</a:t>
            </a:r>
            <a:r>
              <a:rPr lang="en" sz="2400"/>
              <a:t>: Find a leftover meal nearby &amp; pick it up.</a:t>
            </a:r>
          </a:p>
          <a:p>
            <a:pPr lvl="0" rtl="0">
              <a:spcBef>
                <a:spcPts val="0"/>
              </a:spcBef>
              <a:buNone/>
            </a:pPr>
            <a:r>
              <a:rPr b="1" lang="en" sz="2400"/>
              <a:t>Complex</a:t>
            </a:r>
            <a:r>
              <a:rPr lang="en" sz="2400"/>
              <a:t>: Create a food challenge competition to see who can donate the most meals  &amp; send it to your block.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/>
          <p:nvPr>
            <p:ph type="title"/>
          </p:nvPr>
        </p:nvSpPr>
        <p:spPr>
          <a:xfrm>
            <a:off x="262675" y="168850"/>
            <a:ext cx="8124900" cy="17982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1C232"/>
                </a:solidFill>
                <a:latin typeface="Montserrat"/>
                <a:ea typeface="Montserrat"/>
                <a:cs typeface="Montserrat"/>
                <a:sym typeface="Montserrat"/>
              </a:rPr>
              <a:t>Outline</a:t>
            </a:r>
          </a:p>
        </p:txBody>
      </p:sp>
      <p:sp>
        <p:nvSpPr>
          <p:cNvPr id="111" name="Shape 111"/>
          <p:cNvSpPr txBox="1"/>
          <p:nvPr>
            <p:ph idx="4294967295" type="body"/>
          </p:nvPr>
        </p:nvSpPr>
        <p:spPr>
          <a:xfrm>
            <a:off x="832600" y="1552422"/>
            <a:ext cx="5810400" cy="2603700"/>
          </a:xfrm>
          <a:prstGeom prst="rect">
            <a:avLst/>
          </a:prstGeom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rgbClr val="455A64"/>
              </a:buClr>
              <a:buSzPct val="100000"/>
              <a:buChar char="●"/>
            </a:pPr>
            <a:r>
              <a:rPr lang="en" sz="3000">
                <a:solidFill>
                  <a:srgbClr val="455A64"/>
                </a:solidFill>
              </a:rPr>
              <a:t>Tasks</a:t>
            </a:r>
          </a:p>
          <a:p>
            <a:pPr indent="-450850" lvl="0" marL="457200" rtl="0">
              <a:spcBef>
                <a:spcPts val="0"/>
              </a:spcBef>
              <a:buClr>
                <a:srgbClr val="455A64"/>
              </a:buClr>
              <a:buSzPct val="100000"/>
              <a:buChar char="●"/>
            </a:pPr>
            <a:r>
              <a:rPr b="1" lang="en" sz="3500">
                <a:solidFill>
                  <a:srgbClr val="455A64"/>
                </a:solidFill>
              </a:rPr>
              <a:t>Revised Design</a:t>
            </a:r>
          </a:p>
          <a:p>
            <a:pPr indent="-419100" lvl="1" marL="914400" rtl="0">
              <a:spcBef>
                <a:spcPts val="0"/>
              </a:spcBef>
              <a:buClr>
                <a:srgbClr val="455A64"/>
              </a:buClr>
              <a:buSzPct val="100000"/>
              <a:buChar char="○"/>
            </a:pPr>
            <a:r>
              <a:rPr lang="en" sz="3000">
                <a:solidFill>
                  <a:srgbClr val="455A64"/>
                </a:solidFill>
              </a:rPr>
              <a:t>Major Changes</a:t>
            </a:r>
          </a:p>
          <a:p>
            <a:pPr indent="-419100" lvl="1" marL="914400" rtl="0">
              <a:spcBef>
                <a:spcPts val="0"/>
              </a:spcBef>
              <a:buClr>
                <a:srgbClr val="455A64"/>
              </a:buClr>
              <a:buSzPct val="100000"/>
              <a:buChar char="○"/>
            </a:pPr>
            <a:r>
              <a:rPr lang="en" sz="3000">
                <a:solidFill>
                  <a:srgbClr val="455A64"/>
                </a:solidFill>
              </a:rPr>
              <a:t>New Task Flows</a:t>
            </a:r>
          </a:p>
          <a:p>
            <a:pPr indent="-419100" lvl="0" marL="457200" rtl="0">
              <a:spcBef>
                <a:spcPts val="0"/>
              </a:spcBef>
              <a:buClr>
                <a:srgbClr val="455A64"/>
              </a:buClr>
              <a:buSzPct val="100000"/>
              <a:buChar char="●"/>
            </a:pPr>
            <a:r>
              <a:rPr lang="en" sz="3000">
                <a:solidFill>
                  <a:srgbClr val="455A64"/>
                </a:solidFill>
              </a:rPr>
              <a:t>Prototype Overview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 txBox="1"/>
          <p:nvPr>
            <p:ph type="title"/>
          </p:nvPr>
        </p:nvSpPr>
        <p:spPr>
          <a:xfrm>
            <a:off x="342550" y="1535400"/>
            <a:ext cx="2479800" cy="16593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2600">
                <a:latin typeface="Montserrat"/>
                <a:ea typeface="Montserrat"/>
                <a:cs typeface="Montserrat"/>
                <a:sym typeface="Montserrat"/>
              </a:rPr>
              <a:t>Overview of Design Changes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7" name="Shape 117"/>
          <p:cNvSpPr txBox="1"/>
          <p:nvPr>
            <p:ph idx="1" type="body"/>
          </p:nvPr>
        </p:nvSpPr>
        <p:spPr>
          <a:xfrm>
            <a:off x="3381100" y="764100"/>
            <a:ext cx="5451300" cy="4268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 sz="1500"/>
          </a:p>
          <a:p>
            <a:pPr indent="-355600" lvl="0" marL="457200" rtl="0">
              <a:spcBef>
                <a:spcPts val="0"/>
              </a:spcBef>
              <a:buClr>
                <a:srgbClr val="000000"/>
              </a:buClr>
              <a:buSzPct val="100000"/>
              <a:buChar char="●"/>
            </a:pPr>
            <a:r>
              <a:rPr lang="en" sz="2000">
                <a:solidFill>
                  <a:srgbClr val="000000"/>
                </a:solidFill>
              </a:rPr>
              <a:t>Stronger and clearer</a:t>
            </a:r>
            <a:r>
              <a:rPr b="1" lang="en" sz="2000">
                <a:solidFill>
                  <a:schemeClr val="accent4"/>
                </a:solidFill>
              </a:rPr>
              <a:t> line of communication between poster and receiver</a:t>
            </a:r>
          </a:p>
          <a:p>
            <a:pPr indent="-355600" lvl="0" marL="457200" rtl="0">
              <a:spcBef>
                <a:spcPts val="0"/>
              </a:spcBef>
              <a:buClr>
                <a:srgbClr val="000000"/>
              </a:buClr>
              <a:buSzPct val="100000"/>
              <a:buChar char="●"/>
            </a:pPr>
            <a:r>
              <a:rPr lang="en" sz="2000">
                <a:solidFill>
                  <a:srgbClr val="000000"/>
                </a:solidFill>
              </a:rPr>
              <a:t>More details about the </a:t>
            </a:r>
            <a:r>
              <a:rPr b="1" lang="en" sz="2000">
                <a:solidFill>
                  <a:schemeClr val="accent4"/>
                </a:solidFill>
              </a:rPr>
              <a:t>quality of the food</a:t>
            </a:r>
          </a:p>
          <a:p>
            <a:pPr indent="-355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Simplifying the process of </a:t>
            </a:r>
            <a:r>
              <a:rPr b="1" lang="en" sz="2000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creating a challenge</a:t>
            </a:r>
          </a:p>
          <a:p>
            <a:pPr indent="-355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b="1" lang="en" sz="2000">
                <a:solidFill>
                  <a:srgbClr val="F1C232"/>
                </a:solidFill>
                <a:latin typeface="Arial"/>
                <a:ea typeface="Arial"/>
                <a:cs typeface="Arial"/>
                <a:sym typeface="Arial"/>
              </a:rPr>
              <a:t>Reminders</a:t>
            </a: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about picking food up in the allotted time limit.</a:t>
            </a:r>
          </a:p>
          <a:p>
            <a:pPr indent="-355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100000"/>
              <a:buFont typeface="Arial"/>
              <a:buChar char="●"/>
            </a:pPr>
            <a:r>
              <a:rPr lang="en" sz="20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Removed non-core features (food runs)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/>
          <p:nvPr>
            <p:ph type="title"/>
          </p:nvPr>
        </p:nvSpPr>
        <p:spPr>
          <a:xfrm>
            <a:off x="262675" y="168850"/>
            <a:ext cx="8124900" cy="17982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solidFill>
                  <a:srgbClr val="F1C232"/>
                </a:solidFill>
                <a:latin typeface="Montserrat"/>
                <a:ea typeface="Montserrat"/>
                <a:cs typeface="Montserrat"/>
                <a:sym typeface="Montserrat"/>
              </a:rPr>
              <a:t>Outline</a:t>
            </a:r>
          </a:p>
        </p:txBody>
      </p:sp>
      <p:sp>
        <p:nvSpPr>
          <p:cNvPr id="123" name="Shape 123"/>
          <p:cNvSpPr txBox="1"/>
          <p:nvPr>
            <p:ph idx="4294967295" type="body"/>
          </p:nvPr>
        </p:nvSpPr>
        <p:spPr>
          <a:xfrm>
            <a:off x="832600" y="1552422"/>
            <a:ext cx="5810400" cy="2603700"/>
          </a:xfrm>
          <a:prstGeom prst="rect">
            <a:avLst/>
          </a:prstGeom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419100" lvl="0" marL="457200" rtl="0">
              <a:spcBef>
                <a:spcPts val="0"/>
              </a:spcBef>
              <a:buClr>
                <a:srgbClr val="455A64"/>
              </a:buClr>
              <a:buSzPct val="100000"/>
              <a:buChar char="●"/>
            </a:pPr>
            <a:r>
              <a:rPr lang="en" sz="3000">
                <a:solidFill>
                  <a:srgbClr val="455A64"/>
                </a:solidFill>
              </a:rPr>
              <a:t>Tasks</a:t>
            </a:r>
          </a:p>
          <a:p>
            <a:pPr indent="-419100" lvl="0" marL="457200" rtl="0">
              <a:spcBef>
                <a:spcPts val="0"/>
              </a:spcBef>
              <a:buClr>
                <a:srgbClr val="455A64"/>
              </a:buClr>
              <a:buSzPct val="100000"/>
              <a:buChar char="●"/>
            </a:pPr>
            <a:r>
              <a:rPr lang="en" sz="3000">
                <a:solidFill>
                  <a:srgbClr val="455A64"/>
                </a:solidFill>
              </a:rPr>
              <a:t>Revised Design</a:t>
            </a:r>
          </a:p>
          <a:p>
            <a:pPr indent="-450850" lvl="1" marL="914400" rtl="0">
              <a:spcBef>
                <a:spcPts val="0"/>
              </a:spcBef>
              <a:buClr>
                <a:srgbClr val="455A64"/>
              </a:buClr>
              <a:buSzPct val="100000"/>
              <a:buChar char="○"/>
            </a:pPr>
            <a:r>
              <a:rPr b="1" lang="en" sz="3500">
                <a:solidFill>
                  <a:srgbClr val="455A64"/>
                </a:solidFill>
              </a:rPr>
              <a:t>Major Changes</a:t>
            </a:r>
          </a:p>
          <a:p>
            <a:pPr indent="-419100" lvl="1" marL="914400" rtl="0">
              <a:spcBef>
                <a:spcPts val="0"/>
              </a:spcBef>
              <a:buClr>
                <a:srgbClr val="455A64"/>
              </a:buClr>
              <a:buSzPct val="100000"/>
              <a:buChar char="○"/>
            </a:pPr>
            <a:r>
              <a:rPr lang="en" sz="3000">
                <a:solidFill>
                  <a:srgbClr val="455A64"/>
                </a:solidFill>
              </a:rPr>
              <a:t>New Task Flows</a:t>
            </a:r>
          </a:p>
          <a:p>
            <a:pPr indent="-419100" lvl="0" marL="457200" rtl="0">
              <a:spcBef>
                <a:spcPts val="0"/>
              </a:spcBef>
              <a:buClr>
                <a:srgbClr val="455A64"/>
              </a:buClr>
              <a:buSzPct val="100000"/>
              <a:buChar char="●"/>
            </a:pPr>
            <a:r>
              <a:rPr lang="en" sz="3000">
                <a:solidFill>
                  <a:srgbClr val="455A64"/>
                </a:solidFill>
              </a:rPr>
              <a:t>Prototype Overview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Task 1.jpg" id="128" name="Shape 1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462" y="2251500"/>
            <a:ext cx="8609072" cy="2656399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Shape 129"/>
          <p:cNvSpPr/>
          <p:nvPr/>
        </p:nvSpPr>
        <p:spPr>
          <a:xfrm>
            <a:off x="1653725" y="3266125"/>
            <a:ext cx="392100" cy="2805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0" name="Shape 130"/>
          <p:cNvSpPr/>
          <p:nvPr/>
        </p:nvSpPr>
        <p:spPr>
          <a:xfrm>
            <a:off x="3524525" y="3266125"/>
            <a:ext cx="392100" cy="2805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1" name="Shape 131"/>
          <p:cNvSpPr/>
          <p:nvPr/>
        </p:nvSpPr>
        <p:spPr>
          <a:xfrm>
            <a:off x="5219975" y="3266125"/>
            <a:ext cx="392100" cy="2805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6997275" y="3266125"/>
            <a:ext cx="392100" cy="280500"/>
          </a:xfrm>
          <a:prstGeom prst="chevron">
            <a:avLst>
              <a:gd fmla="val 50000" name="adj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3" name="Shape 133"/>
          <p:cNvSpPr txBox="1"/>
          <p:nvPr>
            <p:ph type="title"/>
          </p:nvPr>
        </p:nvSpPr>
        <p:spPr>
          <a:xfrm>
            <a:off x="317700" y="1427000"/>
            <a:ext cx="2225100" cy="6345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BEFORE</a:t>
            </a:r>
          </a:p>
        </p:txBody>
      </p:sp>
      <p:sp>
        <p:nvSpPr>
          <p:cNvPr id="134" name="Shape 134"/>
          <p:cNvSpPr txBox="1"/>
          <p:nvPr>
            <p:ph type="title"/>
          </p:nvPr>
        </p:nvSpPr>
        <p:spPr>
          <a:xfrm>
            <a:off x="165300" y="228600"/>
            <a:ext cx="6934800" cy="8130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>
                <a:latin typeface="Montserrat"/>
                <a:ea typeface="Montserrat"/>
                <a:cs typeface="Montserrat"/>
                <a:sym typeface="Montserrat"/>
              </a:rPr>
              <a:t>Task 1: Post Leftover Food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oral">
  <a:themeElements>
    <a:clrScheme name="Coral">
      <a:dk1>
        <a:srgbClr val="F55E61"/>
      </a:dk1>
      <a:lt1>
        <a:srgbClr val="FFFFFF"/>
      </a:lt1>
      <a:dk2>
        <a:srgbClr val="5E696C"/>
      </a:dk2>
      <a:lt2>
        <a:srgbClr val="BFC7CA"/>
      </a:lt2>
      <a:accent1>
        <a:srgbClr val="1E2D31"/>
      </a:accent1>
      <a:accent2>
        <a:srgbClr val="273C42"/>
      </a:accent2>
      <a:accent3>
        <a:srgbClr val="83D061"/>
      </a:accent3>
      <a:accent4>
        <a:srgbClr val="F6CD4C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